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62" r:id="rId3"/>
    <p:sldId id="267" r:id="rId4"/>
    <p:sldId id="263" r:id="rId5"/>
    <p:sldId id="258" r:id="rId6"/>
    <p:sldId id="268" r:id="rId7"/>
    <p:sldId id="256" r:id="rId8"/>
    <p:sldId id="266" r:id="rId9"/>
    <p:sldId id="269"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7" autoAdjust="0"/>
    <p:restoredTop sz="94660"/>
  </p:normalViewPr>
  <p:slideViewPr>
    <p:cSldViewPr snapToGrid="0">
      <p:cViewPr varScale="1">
        <p:scale>
          <a:sx n="10" d="100"/>
          <a:sy n="10" d="100"/>
        </p:scale>
        <p:origin x="0" y="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9C4D96-5395-415E-8879-FDB6909FAF98}" type="doc">
      <dgm:prSet loTypeId="urn:microsoft.com/office/officeart/2005/8/layout/chevron1" loCatId="process" qsTypeId="urn:microsoft.com/office/officeart/2005/8/quickstyle/simple1" qsCatId="simple" csTypeId="urn:microsoft.com/office/officeart/2005/8/colors/accent1_2" csCatId="accent1" phldr="1"/>
      <dgm:spPr/>
    </dgm:pt>
    <dgm:pt modelId="{1264B7D2-0806-4F82-B181-AC0A373C34A0}">
      <dgm:prSet phldrT="[Text]" custT="1"/>
      <dgm:spPr/>
      <dgm:t>
        <a:bodyPr/>
        <a:lstStyle/>
        <a:p>
          <a:r>
            <a:rPr lang="en-US" sz="1400" b="1" dirty="0"/>
            <a:t>Select Industry</a:t>
          </a:r>
        </a:p>
      </dgm:t>
    </dgm:pt>
    <dgm:pt modelId="{8BF33771-5C80-4E3A-AFAE-98BC3B8CA105}" type="parTrans" cxnId="{10B89E8A-4BC5-4588-A58A-ACC715101370}">
      <dgm:prSet/>
      <dgm:spPr/>
      <dgm:t>
        <a:bodyPr/>
        <a:lstStyle/>
        <a:p>
          <a:endParaRPr lang="en-US" sz="1400" b="1"/>
        </a:p>
      </dgm:t>
    </dgm:pt>
    <dgm:pt modelId="{366D689D-24F2-44DE-A535-51B03251DBC2}" type="sibTrans" cxnId="{10B89E8A-4BC5-4588-A58A-ACC715101370}">
      <dgm:prSet/>
      <dgm:spPr/>
      <dgm:t>
        <a:bodyPr/>
        <a:lstStyle/>
        <a:p>
          <a:endParaRPr lang="en-US" sz="1400" b="1"/>
        </a:p>
      </dgm:t>
    </dgm:pt>
    <dgm:pt modelId="{4757C2E8-990D-4853-9BC8-7BABBAB98BE5}">
      <dgm:prSet phldrT="[Text]" custT="1"/>
      <dgm:spPr/>
      <dgm:t>
        <a:bodyPr/>
        <a:lstStyle/>
        <a:p>
          <a:r>
            <a:rPr lang="en-US" sz="1400" b="1" dirty="0"/>
            <a:t>Select stocks</a:t>
          </a:r>
        </a:p>
      </dgm:t>
    </dgm:pt>
    <dgm:pt modelId="{60899E88-2FCC-4AD2-BCEC-F77A2419AE50}" type="parTrans" cxnId="{0098F688-7997-4710-B6B7-9F47D40064E8}">
      <dgm:prSet/>
      <dgm:spPr/>
      <dgm:t>
        <a:bodyPr/>
        <a:lstStyle/>
        <a:p>
          <a:endParaRPr lang="en-US" sz="1400" b="1"/>
        </a:p>
      </dgm:t>
    </dgm:pt>
    <dgm:pt modelId="{F7990BD5-6543-495F-ABAB-7321D65409BF}" type="sibTrans" cxnId="{0098F688-7997-4710-B6B7-9F47D40064E8}">
      <dgm:prSet/>
      <dgm:spPr/>
      <dgm:t>
        <a:bodyPr/>
        <a:lstStyle/>
        <a:p>
          <a:endParaRPr lang="en-US" sz="1400" b="1"/>
        </a:p>
      </dgm:t>
    </dgm:pt>
    <dgm:pt modelId="{39EA445D-4DC2-4358-85E6-75F632C0D9D5}">
      <dgm:prSet phldrT="[Text]" custT="1"/>
      <dgm:spPr/>
      <dgm:t>
        <a:bodyPr/>
        <a:lstStyle/>
        <a:p>
          <a:r>
            <a:rPr lang="en-US" sz="1400" b="1" dirty="0"/>
            <a:t>Input the investment amount</a:t>
          </a:r>
        </a:p>
      </dgm:t>
    </dgm:pt>
    <dgm:pt modelId="{C263EBC6-3B22-4FEE-9C52-D8244C48389F}" type="parTrans" cxnId="{A2303CF4-FDD4-433A-8946-8CDF02F3B552}">
      <dgm:prSet/>
      <dgm:spPr/>
      <dgm:t>
        <a:bodyPr/>
        <a:lstStyle/>
        <a:p>
          <a:endParaRPr lang="en-US" sz="1400" b="1"/>
        </a:p>
      </dgm:t>
    </dgm:pt>
    <dgm:pt modelId="{BFD6C21F-0937-435E-A3EE-BC5CC85F0DB1}" type="sibTrans" cxnId="{A2303CF4-FDD4-433A-8946-8CDF02F3B552}">
      <dgm:prSet/>
      <dgm:spPr/>
      <dgm:t>
        <a:bodyPr/>
        <a:lstStyle/>
        <a:p>
          <a:endParaRPr lang="en-US" sz="1400" b="1"/>
        </a:p>
      </dgm:t>
    </dgm:pt>
    <dgm:pt modelId="{3E86C3DB-BBF4-4877-9CE6-2D0C1675DF33}">
      <dgm:prSet phldrT="[Text]" custT="1"/>
      <dgm:spPr/>
      <dgm:t>
        <a:bodyPr/>
        <a:lstStyle/>
        <a:p>
          <a:r>
            <a:rPr lang="en-US" sz="1400" b="1" dirty="0"/>
            <a:t>investment tenure</a:t>
          </a:r>
        </a:p>
      </dgm:t>
    </dgm:pt>
    <dgm:pt modelId="{AA524B24-7601-4393-AD4C-7249A4763CCB}" type="parTrans" cxnId="{138A1D8A-060B-4FAC-86D9-DF177C9C3729}">
      <dgm:prSet/>
      <dgm:spPr/>
      <dgm:t>
        <a:bodyPr/>
        <a:lstStyle/>
        <a:p>
          <a:endParaRPr lang="en-US" sz="1400" b="1"/>
        </a:p>
      </dgm:t>
    </dgm:pt>
    <dgm:pt modelId="{CCB3DF26-76DF-4DAB-829E-ECC319E197ED}" type="sibTrans" cxnId="{138A1D8A-060B-4FAC-86D9-DF177C9C3729}">
      <dgm:prSet/>
      <dgm:spPr/>
      <dgm:t>
        <a:bodyPr/>
        <a:lstStyle/>
        <a:p>
          <a:endParaRPr lang="en-US" sz="1400" b="1"/>
        </a:p>
      </dgm:t>
    </dgm:pt>
    <dgm:pt modelId="{03F47286-3372-4733-ABEB-4F4956CF6ACA}">
      <dgm:prSet phldrT="[Text]" custT="1"/>
      <dgm:spPr/>
      <dgm:t>
        <a:bodyPr/>
        <a:lstStyle/>
        <a:p>
          <a:r>
            <a:rPr lang="en-US" sz="1400" b="1" dirty="0"/>
            <a:t>AI Engine</a:t>
          </a:r>
        </a:p>
      </dgm:t>
    </dgm:pt>
    <dgm:pt modelId="{1F9BE2ED-78FD-4F13-AE3F-5F05EB32E635}" type="parTrans" cxnId="{AB65665D-7920-4ACE-A945-AC4ABABE7E94}">
      <dgm:prSet/>
      <dgm:spPr/>
      <dgm:t>
        <a:bodyPr/>
        <a:lstStyle/>
        <a:p>
          <a:endParaRPr lang="en-US" sz="1400" b="1"/>
        </a:p>
      </dgm:t>
    </dgm:pt>
    <dgm:pt modelId="{81000E26-EC28-491A-8464-C92D87631089}" type="sibTrans" cxnId="{AB65665D-7920-4ACE-A945-AC4ABABE7E94}">
      <dgm:prSet/>
      <dgm:spPr/>
      <dgm:t>
        <a:bodyPr/>
        <a:lstStyle/>
        <a:p>
          <a:endParaRPr lang="en-US" sz="1400" b="1"/>
        </a:p>
      </dgm:t>
    </dgm:pt>
    <dgm:pt modelId="{C915121F-D85F-449A-B940-3699C453B711}">
      <dgm:prSet phldrT="[Text]" custT="1"/>
      <dgm:spPr/>
      <dgm:t>
        <a:bodyPr/>
        <a:lstStyle/>
        <a:p>
          <a:r>
            <a:rPr lang="en-US" sz="1400" b="1" dirty="0"/>
            <a:t>ROI Result</a:t>
          </a:r>
        </a:p>
      </dgm:t>
    </dgm:pt>
    <dgm:pt modelId="{92CDC0DA-BE77-4B65-AEEA-49FDE905290C}" type="parTrans" cxnId="{D77965A9-E9E6-4828-A39F-02D21D1B1507}">
      <dgm:prSet/>
      <dgm:spPr/>
      <dgm:t>
        <a:bodyPr/>
        <a:lstStyle/>
        <a:p>
          <a:endParaRPr lang="en-US" sz="1400" b="1"/>
        </a:p>
      </dgm:t>
    </dgm:pt>
    <dgm:pt modelId="{9EC3BA74-6778-4C0C-BF0A-3D566F9BC574}" type="sibTrans" cxnId="{D77965A9-E9E6-4828-A39F-02D21D1B1507}">
      <dgm:prSet/>
      <dgm:spPr/>
      <dgm:t>
        <a:bodyPr/>
        <a:lstStyle/>
        <a:p>
          <a:endParaRPr lang="en-US" sz="1400" b="1"/>
        </a:p>
      </dgm:t>
    </dgm:pt>
    <dgm:pt modelId="{E75F7717-F8B4-46A2-A35C-F23EAF9C40C8}" type="pres">
      <dgm:prSet presAssocID="{5B9C4D96-5395-415E-8879-FDB6909FAF98}" presName="Name0" presStyleCnt="0">
        <dgm:presLayoutVars>
          <dgm:dir/>
          <dgm:animLvl val="lvl"/>
          <dgm:resizeHandles val="exact"/>
        </dgm:presLayoutVars>
      </dgm:prSet>
      <dgm:spPr/>
    </dgm:pt>
    <dgm:pt modelId="{4D29E7FF-9D1E-45F9-8EF1-994FC30E8B3E}" type="pres">
      <dgm:prSet presAssocID="{1264B7D2-0806-4F82-B181-AC0A373C34A0}" presName="parTxOnly" presStyleLbl="node1" presStyleIdx="0" presStyleCnt="6">
        <dgm:presLayoutVars>
          <dgm:chMax val="0"/>
          <dgm:chPref val="0"/>
          <dgm:bulletEnabled val="1"/>
        </dgm:presLayoutVars>
      </dgm:prSet>
      <dgm:spPr/>
    </dgm:pt>
    <dgm:pt modelId="{4367BB29-6316-449C-93EA-1154C55C3FF4}" type="pres">
      <dgm:prSet presAssocID="{366D689D-24F2-44DE-A535-51B03251DBC2}" presName="parTxOnlySpace" presStyleCnt="0"/>
      <dgm:spPr/>
    </dgm:pt>
    <dgm:pt modelId="{ABC8A6FC-FA3A-4FC3-A920-10652928ED5F}" type="pres">
      <dgm:prSet presAssocID="{4757C2E8-990D-4853-9BC8-7BABBAB98BE5}" presName="parTxOnly" presStyleLbl="node1" presStyleIdx="1" presStyleCnt="6">
        <dgm:presLayoutVars>
          <dgm:chMax val="0"/>
          <dgm:chPref val="0"/>
          <dgm:bulletEnabled val="1"/>
        </dgm:presLayoutVars>
      </dgm:prSet>
      <dgm:spPr/>
    </dgm:pt>
    <dgm:pt modelId="{46997DC1-B10E-4F86-86FE-9E3EB4519CCE}" type="pres">
      <dgm:prSet presAssocID="{F7990BD5-6543-495F-ABAB-7321D65409BF}" presName="parTxOnlySpace" presStyleCnt="0"/>
      <dgm:spPr/>
    </dgm:pt>
    <dgm:pt modelId="{3AB95371-06EF-4D15-A2AE-6D14AB6253EB}" type="pres">
      <dgm:prSet presAssocID="{39EA445D-4DC2-4358-85E6-75F632C0D9D5}" presName="parTxOnly" presStyleLbl="node1" presStyleIdx="2" presStyleCnt="6">
        <dgm:presLayoutVars>
          <dgm:chMax val="0"/>
          <dgm:chPref val="0"/>
          <dgm:bulletEnabled val="1"/>
        </dgm:presLayoutVars>
      </dgm:prSet>
      <dgm:spPr/>
    </dgm:pt>
    <dgm:pt modelId="{E8C2D044-3CFA-4992-A7CB-EBD1322A8066}" type="pres">
      <dgm:prSet presAssocID="{BFD6C21F-0937-435E-A3EE-BC5CC85F0DB1}" presName="parTxOnlySpace" presStyleCnt="0"/>
      <dgm:spPr/>
    </dgm:pt>
    <dgm:pt modelId="{E783A4B7-F422-4D81-A027-15C6EA365428}" type="pres">
      <dgm:prSet presAssocID="{3E86C3DB-BBF4-4877-9CE6-2D0C1675DF33}" presName="parTxOnly" presStyleLbl="node1" presStyleIdx="3" presStyleCnt="6">
        <dgm:presLayoutVars>
          <dgm:chMax val="0"/>
          <dgm:chPref val="0"/>
          <dgm:bulletEnabled val="1"/>
        </dgm:presLayoutVars>
      </dgm:prSet>
      <dgm:spPr/>
    </dgm:pt>
    <dgm:pt modelId="{C1E5CCC1-FC2A-4639-BEEB-63912002882C}" type="pres">
      <dgm:prSet presAssocID="{CCB3DF26-76DF-4DAB-829E-ECC319E197ED}" presName="parTxOnlySpace" presStyleCnt="0"/>
      <dgm:spPr/>
    </dgm:pt>
    <dgm:pt modelId="{1AB5E26F-BFC0-43A6-9653-334EF058870D}" type="pres">
      <dgm:prSet presAssocID="{03F47286-3372-4733-ABEB-4F4956CF6ACA}" presName="parTxOnly" presStyleLbl="node1" presStyleIdx="4" presStyleCnt="6">
        <dgm:presLayoutVars>
          <dgm:chMax val="0"/>
          <dgm:chPref val="0"/>
          <dgm:bulletEnabled val="1"/>
        </dgm:presLayoutVars>
      </dgm:prSet>
      <dgm:spPr/>
    </dgm:pt>
    <dgm:pt modelId="{CF8C2FA4-69CA-43FF-ABA3-D32A040F73B2}" type="pres">
      <dgm:prSet presAssocID="{81000E26-EC28-491A-8464-C92D87631089}" presName="parTxOnlySpace" presStyleCnt="0"/>
      <dgm:spPr/>
    </dgm:pt>
    <dgm:pt modelId="{24274A02-929E-4697-ACF3-1EB2306531F8}" type="pres">
      <dgm:prSet presAssocID="{C915121F-D85F-449A-B940-3699C453B711}" presName="parTxOnly" presStyleLbl="node1" presStyleIdx="5" presStyleCnt="6">
        <dgm:presLayoutVars>
          <dgm:chMax val="0"/>
          <dgm:chPref val="0"/>
          <dgm:bulletEnabled val="1"/>
        </dgm:presLayoutVars>
      </dgm:prSet>
      <dgm:spPr/>
    </dgm:pt>
  </dgm:ptLst>
  <dgm:cxnLst>
    <dgm:cxn modelId="{3B30085B-1760-4161-80C7-FB2FF9437F65}" type="presOf" srcId="{3E86C3DB-BBF4-4877-9CE6-2D0C1675DF33}" destId="{E783A4B7-F422-4D81-A027-15C6EA365428}" srcOrd="0" destOrd="0" presId="urn:microsoft.com/office/officeart/2005/8/layout/chevron1"/>
    <dgm:cxn modelId="{AB65665D-7920-4ACE-A945-AC4ABABE7E94}" srcId="{5B9C4D96-5395-415E-8879-FDB6909FAF98}" destId="{03F47286-3372-4733-ABEB-4F4956CF6ACA}" srcOrd="4" destOrd="0" parTransId="{1F9BE2ED-78FD-4F13-AE3F-5F05EB32E635}" sibTransId="{81000E26-EC28-491A-8464-C92D87631089}"/>
    <dgm:cxn modelId="{1AF65B66-61EA-4DF3-9E0F-3E7311B4C95C}" type="presOf" srcId="{1264B7D2-0806-4F82-B181-AC0A373C34A0}" destId="{4D29E7FF-9D1E-45F9-8EF1-994FC30E8B3E}" srcOrd="0" destOrd="0" presId="urn:microsoft.com/office/officeart/2005/8/layout/chevron1"/>
    <dgm:cxn modelId="{B7F06270-A74F-4A11-B8B9-BC07D7E774EB}" type="presOf" srcId="{39EA445D-4DC2-4358-85E6-75F632C0D9D5}" destId="{3AB95371-06EF-4D15-A2AE-6D14AB6253EB}" srcOrd="0" destOrd="0" presId="urn:microsoft.com/office/officeart/2005/8/layout/chevron1"/>
    <dgm:cxn modelId="{EBE0427E-9801-481C-B6E2-9BC7607DCA43}" type="presOf" srcId="{C915121F-D85F-449A-B940-3699C453B711}" destId="{24274A02-929E-4697-ACF3-1EB2306531F8}" srcOrd="0" destOrd="0" presId="urn:microsoft.com/office/officeart/2005/8/layout/chevron1"/>
    <dgm:cxn modelId="{0098F688-7997-4710-B6B7-9F47D40064E8}" srcId="{5B9C4D96-5395-415E-8879-FDB6909FAF98}" destId="{4757C2E8-990D-4853-9BC8-7BABBAB98BE5}" srcOrd="1" destOrd="0" parTransId="{60899E88-2FCC-4AD2-BCEC-F77A2419AE50}" sibTransId="{F7990BD5-6543-495F-ABAB-7321D65409BF}"/>
    <dgm:cxn modelId="{138A1D8A-060B-4FAC-86D9-DF177C9C3729}" srcId="{5B9C4D96-5395-415E-8879-FDB6909FAF98}" destId="{3E86C3DB-BBF4-4877-9CE6-2D0C1675DF33}" srcOrd="3" destOrd="0" parTransId="{AA524B24-7601-4393-AD4C-7249A4763CCB}" sibTransId="{CCB3DF26-76DF-4DAB-829E-ECC319E197ED}"/>
    <dgm:cxn modelId="{10B89E8A-4BC5-4588-A58A-ACC715101370}" srcId="{5B9C4D96-5395-415E-8879-FDB6909FAF98}" destId="{1264B7D2-0806-4F82-B181-AC0A373C34A0}" srcOrd="0" destOrd="0" parTransId="{8BF33771-5C80-4E3A-AFAE-98BC3B8CA105}" sibTransId="{366D689D-24F2-44DE-A535-51B03251DBC2}"/>
    <dgm:cxn modelId="{D77965A9-E9E6-4828-A39F-02D21D1B1507}" srcId="{5B9C4D96-5395-415E-8879-FDB6909FAF98}" destId="{C915121F-D85F-449A-B940-3699C453B711}" srcOrd="5" destOrd="0" parTransId="{92CDC0DA-BE77-4B65-AEEA-49FDE905290C}" sibTransId="{9EC3BA74-6778-4C0C-BF0A-3D566F9BC574}"/>
    <dgm:cxn modelId="{95281AC2-78A8-4093-B356-935883E78776}" type="presOf" srcId="{4757C2E8-990D-4853-9BC8-7BABBAB98BE5}" destId="{ABC8A6FC-FA3A-4FC3-A920-10652928ED5F}" srcOrd="0" destOrd="0" presId="urn:microsoft.com/office/officeart/2005/8/layout/chevron1"/>
    <dgm:cxn modelId="{AFF83DC9-CD5D-46E0-BC71-4A0B213F55E8}" type="presOf" srcId="{03F47286-3372-4733-ABEB-4F4956CF6ACA}" destId="{1AB5E26F-BFC0-43A6-9653-334EF058870D}" srcOrd="0" destOrd="0" presId="urn:microsoft.com/office/officeart/2005/8/layout/chevron1"/>
    <dgm:cxn modelId="{04F223EB-D2F5-497A-A171-F5C5EFD728D3}" type="presOf" srcId="{5B9C4D96-5395-415E-8879-FDB6909FAF98}" destId="{E75F7717-F8B4-46A2-A35C-F23EAF9C40C8}" srcOrd="0" destOrd="0" presId="urn:microsoft.com/office/officeart/2005/8/layout/chevron1"/>
    <dgm:cxn modelId="{A2303CF4-FDD4-433A-8946-8CDF02F3B552}" srcId="{5B9C4D96-5395-415E-8879-FDB6909FAF98}" destId="{39EA445D-4DC2-4358-85E6-75F632C0D9D5}" srcOrd="2" destOrd="0" parTransId="{C263EBC6-3B22-4FEE-9C52-D8244C48389F}" sibTransId="{BFD6C21F-0937-435E-A3EE-BC5CC85F0DB1}"/>
    <dgm:cxn modelId="{805C138A-5184-4059-8D8C-5CDAFD9782DE}" type="presParOf" srcId="{E75F7717-F8B4-46A2-A35C-F23EAF9C40C8}" destId="{4D29E7FF-9D1E-45F9-8EF1-994FC30E8B3E}" srcOrd="0" destOrd="0" presId="urn:microsoft.com/office/officeart/2005/8/layout/chevron1"/>
    <dgm:cxn modelId="{FD87BFBE-5FEE-4212-85FF-5A1FB3758373}" type="presParOf" srcId="{E75F7717-F8B4-46A2-A35C-F23EAF9C40C8}" destId="{4367BB29-6316-449C-93EA-1154C55C3FF4}" srcOrd="1" destOrd="0" presId="urn:microsoft.com/office/officeart/2005/8/layout/chevron1"/>
    <dgm:cxn modelId="{16F754AD-3FCA-4494-A5FB-65906E4EDD1A}" type="presParOf" srcId="{E75F7717-F8B4-46A2-A35C-F23EAF9C40C8}" destId="{ABC8A6FC-FA3A-4FC3-A920-10652928ED5F}" srcOrd="2" destOrd="0" presId="urn:microsoft.com/office/officeart/2005/8/layout/chevron1"/>
    <dgm:cxn modelId="{39F38419-67AB-4C2D-99A2-66DD66BA5170}" type="presParOf" srcId="{E75F7717-F8B4-46A2-A35C-F23EAF9C40C8}" destId="{46997DC1-B10E-4F86-86FE-9E3EB4519CCE}" srcOrd="3" destOrd="0" presId="urn:microsoft.com/office/officeart/2005/8/layout/chevron1"/>
    <dgm:cxn modelId="{ACB427B4-3528-4EEE-BB12-B4E3EA06C744}" type="presParOf" srcId="{E75F7717-F8B4-46A2-A35C-F23EAF9C40C8}" destId="{3AB95371-06EF-4D15-A2AE-6D14AB6253EB}" srcOrd="4" destOrd="0" presId="urn:microsoft.com/office/officeart/2005/8/layout/chevron1"/>
    <dgm:cxn modelId="{E843CA28-E156-4A9B-A668-E71E2C86D898}" type="presParOf" srcId="{E75F7717-F8B4-46A2-A35C-F23EAF9C40C8}" destId="{E8C2D044-3CFA-4992-A7CB-EBD1322A8066}" srcOrd="5" destOrd="0" presId="urn:microsoft.com/office/officeart/2005/8/layout/chevron1"/>
    <dgm:cxn modelId="{1B4AE9DF-EC4D-48FB-895F-DA9D6A99B883}" type="presParOf" srcId="{E75F7717-F8B4-46A2-A35C-F23EAF9C40C8}" destId="{E783A4B7-F422-4D81-A027-15C6EA365428}" srcOrd="6" destOrd="0" presId="urn:microsoft.com/office/officeart/2005/8/layout/chevron1"/>
    <dgm:cxn modelId="{3EBDB0B7-2162-454F-B389-324190B79657}" type="presParOf" srcId="{E75F7717-F8B4-46A2-A35C-F23EAF9C40C8}" destId="{C1E5CCC1-FC2A-4639-BEEB-63912002882C}" srcOrd="7" destOrd="0" presId="urn:microsoft.com/office/officeart/2005/8/layout/chevron1"/>
    <dgm:cxn modelId="{9E08D383-CDCB-41BF-8BDD-568D763D262E}" type="presParOf" srcId="{E75F7717-F8B4-46A2-A35C-F23EAF9C40C8}" destId="{1AB5E26F-BFC0-43A6-9653-334EF058870D}" srcOrd="8" destOrd="0" presId="urn:microsoft.com/office/officeart/2005/8/layout/chevron1"/>
    <dgm:cxn modelId="{CDBF2DA3-F2D6-4DE1-9FF2-1FF0AA6E1F9B}" type="presParOf" srcId="{E75F7717-F8B4-46A2-A35C-F23EAF9C40C8}" destId="{CF8C2FA4-69CA-43FF-ABA3-D32A040F73B2}" srcOrd="9" destOrd="0" presId="urn:microsoft.com/office/officeart/2005/8/layout/chevron1"/>
    <dgm:cxn modelId="{3FD9454A-14EA-4EB5-BC21-71AA61C3F925}" type="presParOf" srcId="{E75F7717-F8B4-46A2-A35C-F23EAF9C40C8}" destId="{24274A02-929E-4697-ACF3-1EB2306531F8}" srcOrd="10"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29E7FF-9D1E-45F9-8EF1-994FC30E8B3E}">
      <dsp:nvSpPr>
        <dsp:cNvPr id="0" name=""/>
        <dsp:cNvSpPr/>
      </dsp:nvSpPr>
      <dsp:spPr>
        <a:xfrm>
          <a:off x="5058" y="0"/>
          <a:ext cx="1881764" cy="5810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b="1" kern="1200" dirty="0"/>
            <a:t>Select Industry</a:t>
          </a:r>
        </a:p>
      </dsp:txBody>
      <dsp:txXfrm>
        <a:off x="295571" y="0"/>
        <a:ext cx="1300738" cy="581026"/>
      </dsp:txXfrm>
    </dsp:sp>
    <dsp:sp modelId="{ABC8A6FC-FA3A-4FC3-A920-10652928ED5F}">
      <dsp:nvSpPr>
        <dsp:cNvPr id="0" name=""/>
        <dsp:cNvSpPr/>
      </dsp:nvSpPr>
      <dsp:spPr>
        <a:xfrm>
          <a:off x="1698646" y="0"/>
          <a:ext cx="1881764" cy="5810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b="1" kern="1200" dirty="0"/>
            <a:t>Select stocks</a:t>
          </a:r>
        </a:p>
      </dsp:txBody>
      <dsp:txXfrm>
        <a:off x="1989159" y="0"/>
        <a:ext cx="1300738" cy="581026"/>
      </dsp:txXfrm>
    </dsp:sp>
    <dsp:sp modelId="{3AB95371-06EF-4D15-A2AE-6D14AB6253EB}">
      <dsp:nvSpPr>
        <dsp:cNvPr id="0" name=""/>
        <dsp:cNvSpPr/>
      </dsp:nvSpPr>
      <dsp:spPr>
        <a:xfrm>
          <a:off x="3392234" y="0"/>
          <a:ext cx="1881764" cy="5810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b="1" kern="1200" dirty="0"/>
            <a:t>Input the investment amount</a:t>
          </a:r>
        </a:p>
      </dsp:txBody>
      <dsp:txXfrm>
        <a:off x="3682747" y="0"/>
        <a:ext cx="1300738" cy="581026"/>
      </dsp:txXfrm>
    </dsp:sp>
    <dsp:sp modelId="{E783A4B7-F422-4D81-A027-15C6EA365428}">
      <dsp:nvSpPr>
        <dsp:cNvPr id="0" name=""/>
        <dsp:cNvSpPr/>
      </dsp:nvSpPr>
      <dsp:spPr>
        <a:xfrm>
          <a:off x="5085822" y="0"/>
          <a:ext cx="1881764" cy="5810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b="1" kern="1200" dirty="0"/>
            <a:t>investment tenure</a:t>
          </a:r>
        </a:p>
      </dsp:txBody>
      <dsp:txXfrm>
        <a:off x="5376335" y="0"/>
        <a:ext cx="1300738" cy="581026"/>
      </dsp:txXfrm>
    </dsp:sp>
    <dsp:sp modelId="{1AB5E26F-BFC0-43A6-9653-334EF058870D}">
      <dsp:nvSpPr>
        <dsp:cNvPr id="0" name=""/>
        <dsp:cNvSpPr/>
      </dsp:nvSpPr>
      <dsp:spPr>
        <a:xfrm>
          <a:off x="6779410" y="0"/>
          <a:ext cx="1881764" cy="5810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b="1" kern="1200" dirty="0"/>
            <a:t>AI Engine</a:t>
          </a:r>
        </a:p>
      </dsp:txBody>
      <dsp:txXfrm>
        <a:off x="7069923" y="0"/>
        <a:ext cx="1300738" cy="581026"/>
      </dsp:txXfrm>
    </dsp:sp>
    <dsp:sp modelId="{24274A02-929E-4697-ACF3-1EB2306531F8}">
      <dsp:nvSpPr>
        <dsp:cNvPr id="0" name=""/>
        <dsp:cNvSpPr/>
      </dsp:nvSpPr>
      <dsp:spPr>
        <a:xfrm>
          <a:off x="8472998" y="0"/>
          <a:ext cx="1881764" cy="581026"/>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b="1" kern="1200" dirty="0"/>
            <a:t>ROI Result</a:t>
          </a:r>
        </a:p>
      </dsp:txBody>
      <dsp:txXfrm>
        <a:off x="8763511" y="0"/>
        <a:ext cx="1300738" cy="58102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BCE42-5617-4455-A1FF-6DE2A37294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060207D-A262-4BCF-B829-F2EC02E5E2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C5AF5C-62BA-4B7D-8C71-82C1F3918700}"/>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5" name="Footer Placeholder 4">
            <a:extLst>
              <a:ext uri="{FF2B5EF4-FFF2-40B4-BE49-F238E27FC236}">
                <a16:creationId xmlns:a16="http://schemas.microsoft.com/office/drawing/2014/main" id="{13D2F9B2-8B7F-4EFF-AB6D-1A30DDEFB3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6B5AA1-7F6E-4549-89D8-8D06BAEB209B}"/>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319560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9AD7E-9FB5-4BB2-8B2E-45F79AB6E72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C29C1F-3458-481E-98ED-552330307A7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09F28F-0256-4EA6-9F06-7721AD89196F}"/>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5" name="Footer Placeholder 4">
            <a:extLst>
              <a:ext uri="{FF2B5EF4-FFF2-40B4-BE49-F238E27FC236}">
                <a16:creationId xmlns:a16="http://schemas.microsoft.com/office/drawing/2014/main" id="{C1AE7CCF-5FB8-4280-B4AE-0E48FD8B55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7D267C-530D-41F3-ACD4-66130C4D3E5E}"/>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15051339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9E0B0B-FA40-4F13-9A9A-BC5909D4682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53260A-25CA-4FB8-95AC-0B11292865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635FE0-9A4C-48F4-8C6F-886AF0106B1E}"/>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5" name="Footer Placeholder 4">
            <a:extLst>
              <a:ext uri="{FF2B5EF4-FFF2-40B4-BE49-F238E27FC236}">
                <a16:creationId xmlns:a16="http://schemas.microsoft.com/office/drawing/2014/main" id="{E7250619-AA93-4C77-BA73-83A777AF38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8434A3-3910-49DD-9053-9F091D5DEB88}"/>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3815640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C648C-AA6A-4055-9072-5A3EF5AB05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C9A468-44EF-4B91-A882-8325DD1678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C4E76D-686D-4007-B8F2-DC88444A5781}"/>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5" name="Footer Placeholder 4">
            <a:extLst>
              <a:ext uri="{FF2B5EF4-FFF2-40B4-BE49-F238E27FC236}">
                <a16:creationId xmlns:a16="http://schemas.microsoft.com/office/drawing/2014/main" id="{14C4117E-8137-4814-995A-FDFF3DC518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FF4E93-60A3-4448-9535-C8293B6EC1B6}"/>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760616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543AF-A622-41B6-B151-428B830FFB9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B3BECBF-47C4-4DA7-89A4-54ED3B114D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074DBA-EE81-4126-93FC-1CC8152AC430}"/>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5" name="Footer Placeholder 4">
            <a:extLst>
              <a:ext uri="{FF2B5EF4-FFF2-40B4-BE49-F238E27FC236}">
                <a16:creationId xmlns:a16="http://schemas.microsoft.com/office/drawing/2014/main" id="{FB7322D6-1EDE-45F8-82AE-BF557FF6B3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FB66D4-6D13-4989-973F-DE45C3F8C900}"/>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3627931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ABB01-E248-4FD9-BCDA-EBFB0DB80D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391366-24CC-475B-AAB2-8CEA0FF6AA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472815-1A5F-43C3-9022-33423AC15C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8B372A3-0D52-4F21-928A-0D0D2E964914}"/>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6" name="Footer Placeholder 5">
            <a:extLst>
              <a:ext uri="{FF2B5EF4-FFF2-40B4-BE49-F238E27FC236}">
                <a16:creationId xmlns:a16="http://schemas.microsoft.com/office/drawing/2014/main" id="{B03845C9-D1F2-4899-A361-7451842A07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251D00-7AD0-4204-97F3-E6A36D203F47}"/>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776694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3CEA7-1133-466E-B30E-55F69213941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A8D0F5-5F6A-4679-B468-1983C455A0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61B886-8ECA-4F45-B017-1CFC44807C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338E36F-D3CD-4416-8232-5931944171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1ECD303-91F9-449A-A9DC-AE4285E246B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E26004-642A-42B0-B42F-572ABFEF8C24}"/>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8" name="Footer Placeholder 7">
            <a:extLst>
              <a:ext uri="{FF2B5EF4-FFF2-40B4-BE49-F238E27FC236}">
                <a16:creationId xmlns:a16="http://schemas.microsoft.com/office/drawing/2014/main" id="{AC86375E-D51B-4406-A048-2C3A5E0F0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6A8F92C-52FC-4AD5-A1A2-AA84B6E1E54F}"/>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483168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52AE9-B109-47D2-AECF-F69799809E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14CF8D-58EA-4C3F-9A8B-D17FF3C33463}"/>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4" name="Footer Placeholder 3">
            <a:extLst>
              <a:ext uri="{FF2B5EF4-FFF2-40B4-BE49-F238E27FC236}">
                <a16:creationId xmlns:a16="http://schemas.microsoft.com/office/drawing/2014/main" id="{1C466DD2-5574-4703-B275-5A383F8F59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05357D6-E266-45EC-B164-C242D677E3E8}"/>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2081117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A6A219-21E3-4664-BA0A-F9B98EEB8035}"/>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3" name="Footer Placeholder 2">
            <a:extLst>
              <a:ext uri="{FF2B5EF4-FFF2-40B4-BE49-F238E27FC236}">
                <a16:creationId xmlns:a16="http://schemas.microsoft.com/office/drawing/2014/main" id="{83371BD4-3879-48FC-A3CF-CC3A72045D8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A42203-229B-4CE0-9C75-0ABD3B690C86}"/>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3042995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05E6D-AB60-4292-914F-F40AB2D975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7D8ABF-593F-4769-8110-9C5FEE93AC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D6C787-B7BE-4A2D-82A2-74C5C24911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B90483-D8C4-49A9-A5AA-3B4727CC9DBE}"/>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6" name="Footer Placeholder 5">
            <a:extLst>
              <a:ext uri="{FF2B5EF4-FFF2-40B4-BE49-F238E27FC236}">
                <a16:creationId xmlns:a16="http://schemas.microsoft.com/office/drawing/2014/main" id="{B862F0B0-D4FC-4960-9EC0-D7377B22CB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BE30E8-0FB4-4532-B196-181E255D4003}"/>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2204428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62DD3-57CD-4789-A8C8-7F81F450CF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32E725A-1585-41A1-A4B7-DDC7C93BF4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46631D9-C997-4C48-8E47-5F863B8520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BAC04E-3FE4-41DE-B3AD-149B13CE3629}"/>
              </a:ext>
            </a:extLst>
          </p:cNvPr>
          <p:cNvSpPr>
            <a:spLocks noGrp="1"/>
          </p:cNvSpPr>
          <p:nvPr>
            <p:ph type="dt" sz="half" idx="10"/>
          </p:nvPr>
        </p:nvSpPr>
        <p:spPr/>
        <p:txBody>
          <a:bodyPr/>
          <a:lstStyle/>
          <a:p>
            <a:fld id="{A72F5042-9ED3-4D16-B503-FFEA1B722C53}" type="datetimeFigureOut">
              <a:rPr lang="en-US" smtClean="0"/>
              <a:t>7/11/2020</a:t>
            </a:fld>
            <a:endParaRPr lang="en-US"/>
          </a:p>
        </p:txBody>
      </p:sp>
      <p:sp>
        <p:nvSpPr>
          <p:cNvPr id="6" name="Footer Placeholder 5">
            <a:extLst>
              <a:ext uri="{FF2B5EF4-FFF2-40B4-BE49-F238E27FC236}">
                <a16:creationId xmlns:a16="http://schemas.microsoft.com/office/drawing/2014/main" id="{47E66FA4-FF02-409B-ADA4-99276B5565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B0629C-292E-4A7F-A2C3-16D4E713F3EA}"/>
              </a:ext>
            </a:extLst>
          </p:cNvPr>
          <p:cNvSpPr>
            <a:spLocks noGrp="1"/>
          </p:cNvSpPr>
          <p:nvPr>
            <p:ph type="sldNum" sz="quarter" idx="12"/>
          </p:nvPr>
        </p:nvSpPr>
        <p:spPr/>
        <p:txBody>
          <a:bodyPr/>
          <a:lstStyle/>
          <a:p>
            <a:fld id="{25A8B057-ADE1-4A14-A0C8-1F6301C4F553}" type="slidenum">
              <a:rPr lang="en-US" smtClean="0"/>
              <a:t>‹#›</a:t>
            </a:fld>
            <a:endParaRPr lang="en-US"/>
          </a:p>
        </p:txBody>
      </p:sp>
    </p:spTree>
    <p:extLst>
      <p:ext uri="{BB962C8B-B14F-4D97-AF65-F5344CB8AC3E}">
        <p14:creationId xmlns:p14="http://schemas.microsoft.com/office/powerpoint/2010/main" val="28819935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758CD2-69FA-444A-BD6B-5D2A225AB9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8B0BA4-39D5-4510-8ABE-082447C58A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C0A630-1B6C-4A26-84D2-BBFBED39B9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2F5042-9ED3-4D16-B503-FFEA1B722C53}" type="datetimeFigureOut">
              <a:rPr lang="en-US" smtClean="0"/>
              <a:t>7/11/2020</a:t>
            </a:fld>
            <a:endParaRPr lang="en-US"/>
          </a:p>
        </p:txBody>
      </p:sp>
      <p:sp>
        <p:nvSpPr>
          <p:cNvPr id="5" name="Footer Placeholder 4">
            <a:extLst>
              <a:ext uri="{FF2B5EF4-FFF2-40B4-BE49-F238E27FC236}">
                <a16:creationId xmlns:a16="http://schemas.microsoft.com/office/drawing/2014/main" id="{7134E1A6-A9A2-4ADF-90C1-5A747F4229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C54E9F3-0F4F-412F-9BB3-AC69F9BD23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A8B057-ADE1-4A14-A0C8-1F6301C4F553}" type="slidenum">
              <a:rPr lang="en-US" smtClean="0"/>
              <a:t>‹#›</a:t>
            </a:fld>
            <a:endParaRPr lang="en-US"/>
          </a:p>
        </p:txBody>
      </p:sp>
    </p:spTree>
    <p:extLst>
      <p:ext uri="{BB962C8B-B14F-4D97-AF65-F5344CB8AC3E}">
        <p14:creationId xmlns:p14="http://schemas.microsoft.com/office/powerpoint/2010/main" val="1956193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https://www.fool.com/retirement/2019/07/28/the-reason-55-of-americans-arent-investing.aspx" TargetMode="External"/><Relationship Id="rId2" Type="http://schemas.openxmlformats.org/officeDocument/2006/relationships/hyperlink" Target="https://www.cnbc.com/2020/02/19/50percent-of-americans-dont-know-how-to-diversify-their-investments.html" TargetMode="Externa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hyperlink" Target="http://news.morningstar.com/classroom2/course.asp?docId=142857&amp;page=3"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startingbusiness.com/blog/fastest-growing-industries-decade" TargetMode="External"/><Relationship Id="rId7" Type="http://schemas.openxmlformats.org/officeDocument/2006/relationships/hyperlink" Target="https://www.intel.com/content/www/us/en/automotive/passenger-economy-report-autonomous-driving-document.html" TargetMode="External"/><Relationship Id="rId2" Type="http://schemas.openxmlformats.org/officeDocument/2006/relationships/hyperlink" Target="https://www.thebalance.com/best-sectors-to-invest-for-the-long-term-2466351" TargetMode="External"/><Relationship Id="rId1" Type="http://schemas.openxmlformats.org/officeDocument/2006/relationships/slideLayout" Target="../slideLayouts/slideLayout6.xml"/><Relationship Id="rId6" Type="http://schemas.openxmlformats.org/officeDocument/2006/relationships/hyperlink" Target="https://www.prnewswire.com/news-releases/global-cyber-security-market-is-projected-to-reach-a-size-of-1652-billion-by-2023-300587117.html" TargetMode="External"/><Relationship Id="rId5" Type="http://schemas.openxmlformats.org/officeDocument/2006/relationships/hyperlink" Target="https://www.startingbusiness.com/blog/ai-business" TargetMode="External"/><Relationship Id="rId4" Type="http://schemas.openxmlformats.org/officeDocument/2006/relationships/hyperlink" Target="https://www.startingbusiness.com/blog/cyber-security-tips" TargetMode="External"/><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Layout" Target="../diagrams/layout1.xml"/><Relationship Id="rId7" Type="http://schemas.openxmlformats.org/officeDocument/2006/relationships/image" Target="../media/image5.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9245A10-7F37-4569-80D2-2F692931E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8">
            <a:extLst>
              <a:ext uri="{FF2B5EF4-FFF2-40B4-BE49-F238E27FC236}">
                <a16:creationId xmlns:a16="http://schemas.microsoft.com/office/drawing/2014/main" id="{9267F70F-11C6-4597-9381-D0D80FC18F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6152" y="2355786"/>
            <a:ext cx="4985748" cy="3531073"/>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FD95618C-C18B-4881-A394-B0B39758AF3A}"/>
              </a:ext>
            </a:extLst>
          </p:cNvPr>
          <p:cNvSpPr>
            <a:spLocks noGrp="1"/>
          </p:cNvSpPr>
          <p:nvPr>
            <p:ph type="title"/>
          </p:nvPr>
        </p:nvSpPr>
        <p:spPr>
          <a:xfrm>
            <a:off x="7559812" y="2723322"/>
            <a:ext cx="3510355" cy="1444232"/>
          </a:xfrm>
        </p:spPr>
        <p:txBody>
          <a:bodyPr vert="horz" lIns="91440" tIns="45720" rIns="91440" bIns="45720" rtlCol="0" anchor="t">
            <a:normAutofit/>
          </a:bodyPr>
          <a:lstStyle/>
          <a:p>
            <a:r>
              <a:rPr lang="en-US" sz="3200" dirty="0">
                <a:solidFill>
                  <a:srgbClr val="FFFFFF"/>
                </a:solidFill>
              </a:rPr>
              <a:t>Return on Investment Portfolio Based On S&amp;P 500</a:t>
            </a:r>
          </a:p>
        </p:txBody>
      </p:sp>
      <p:sp>
        <p:nvSpPr>
          <p:cNvPr id="12" name="Freeform 5">
            <a:extLst>
              <a:ext uri="{FF2B5EF4-FFF2-40B4-BE49-F238E27FC236}">
                <a16:creationId xmlns:a16="http://schemas.microsoft.com/office/drawing/2014/main" id="{2C20A93E-E407-4683-A405-147DE26132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09782" y="1654168"/>
            <a:ext cx="822493" cy="4232692"/>
          </a:xfrm>
          <a:custGeom>
            <a:avLst/>
            <a:gdLst>
              <a:gd name="T0" fmla="*/ 491 w 491"/>
              <a:gd name="T1" fmla="*/ 2247 h 2732"/>
              <a:gd name="T2" fmla="*/ 0 w 491"/>
              <a:gd name="T3" fmla="*/ 2732 h 2732"/>
              <a:gd name="T4" fmla="*/ 0 w 491"/>
              <a:gd name="T5" fmla="*/ 486 h 2732"/>
              <a:gd name="T6" fmla="*/ 491 w 491"/>
              <a:gd name="T7" fmla="*/ 0 h 2732"/>
              <a:gd name="T8" fmla="*/ 491 w 491"/>
              <a:gd name="T9" fmla="*/ 2247 h 2732"/>
            </a:gdLst>
            <a:ahLst/>
            <a:cxnLst>
              <a:cxn ang="0">
                <a:pos x="T0" y="T1"/>
              </a:cxn>
              <a:cxn ang="0">
                <a:pos x="T2" y="T3"/>
              </a:cxn>
              <a:cxn ang="0">
                <a:pos x="T4" y="T5"/>
              </a:cxn>
              <a:cxn ang="0">
                <a:pos x="T6" y="T7"/>
              </a:cxn>
              <a:cxn ang="0">
                <a:pos x="T8" y="T9"/>
              </a:cxn>
            </a:cxnLst>
            <a:rect l="0" t="0" r="r" b="b"/>
            <a:pathLst>
              <a:path w="491" h="2732">
                <a:moveTo>
                  <a:pt x="491" y="2247"/>
                </a:moveTo>
                <a:lnTo>
                  <a:pt x="0" y="2732"/>
                </a:lnTo>
                <a:lnTo>
                  <a:pt x="0" y="486"/>
                </a:lnTo>
                <a:lnTo>
                  <a:pt x="491" y="0"/>
                </a:lnTo>
                <a:lnTo>
                  <a:pt x="491" y="224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6">
            <a:extLst>
              <a:ext uri="{FF2B5EF4-FFF2-40B4-BE49-F238E27FC236}">
                <a16:creationId xmlns:a16="http://schemas.microsoft.com/office/drawing/2014/main" id="{9E8E3DD9-D235-48D9-A0EC-D6817EC84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311136"/>
            <a:ext cx="687754" cy="3820236"/>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EA83A145-578D-4A0B-94A7-AEAB2027D7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544520" y="1126737"/>
            <a:ext cx="347200" cy="3699705"/>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Rectangle 3">
            <a:extLst>
              <a:ext uri="{FF2B5EF4-FFF2-40B4-BE49-F238E27FC236}">
                <a16:creationId xmlns:a16="http://schemas.microsoft.com/office/drawing/2014/main" id="{8172704C-7975-48BB-8660-E734C2F400CA}"/>
              </a:ext>
            </a:extLst>
          </p:cNvPr>
          <p:cNvSpPr/>
          <p:nvPr/>
        </p:nvSpPr>
        <p:spPr>
          <a:xfrm>
            <a:off x="7482254" y="4360985"/>
            <a:ext cx="2708031" cy="14442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i="1" dirty="0"/>
              <a:t>Presented by:</a:t>
            </a:r>
          </a:p>
          <a:p>
            <a:pPr lvl="1"/>
            <a:r>
              <a:rPr lang="en-US" sz="1600" dirty="0"/>
              <a:t>Ram Sake</a:t>
            </a:r>
          </a:p>
          <a:p>
            <a:pPr lvl="1"/>
            <a:r>
              <a:rPr lang="en-US" sz="1600" dirty="0"/>
              <a:t>Ravi </a:t>
            </a:r>
            <a:r>
              <a:rPr lang="en-US" sz="1600" dirty="0" err="1"/>
              <a:t>Selva</a:t>
            </a:r>
            <a:endParaRPr lang="en-US" sz="1600" dirty="0"/>
          </a:p>
          <a:p>
            <a:pPr lvl="1"/>
            <a:r>
              <a:rPr lang="en-US" sz="1600" dirty="0"/>
              <a:t>Travis Le</a:t>
            </a:r>
          </a:p>
        </p:txBody>
      </p:sp>
      <p:pic>
        <p:nvPicPr>
          <p:cNvPr id="7" name="Picture 6" descr="A close up of a map&#10;&#10;Description automatically generated">
            <a:extLst>
              <a:ext uri="{FF2B5EF4-FFF2-40B4-BE49-F238E27FC236}">
                <a16:creationId xmlns:a16="http://schemas.microsoft.com/office/drawing/2014/main" id="{925C56CA-397E-4DB7-8CB8-A45B759EB1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97" y="1126737"/>
            <a:ext cx="6685512" cy="4237642"/>
          </a:xfrm>
          <a:prstGeom prst="rect">
            <a:avLst/>
          </a:prstGeom>
        </p:spPr>
      </p:pic>
    </p:spTree>
    <p:extLst>
      <p:ext uri="{BB962C8B-B14F-4D97-AF65-F5344CB8AC3E}">
        <p14:creationId xmlns:p14="http://schemas.microsoft.com/office/powerpoint/2010/main" val="23224375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136E7B43-A3DA-4BA4-8347-8D0E14BF7DCB}"/>
              </a:ext>
            </a:extLst>
          </p:cNvPr>
          <p:cNvSpPr/>
          <p:nvPr/>
        </p:nvSpPr>
        <p:spPr>
          <a:xfrm>
            <a:off x="3045368" y="2043664"/>
            <a:ext cx="6105194" cy="10160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b">
            <a:normAutofit/>
          </a:bodyPr>
          <a:lstStyle/>
          <a:p>
            <a:pPr algn="ctr">
              <a:lnSpc>
                <a:spcPct val="90000"/>
              </a:lnSpc>
              <a:spcBef>
                <a:spcPct val="0"/>
              </a:spcBef>
              <a:spcAft>
                <a:spcPts val="600"/>
              </a:spcAft>
            </a:pPr>
            <a:r>
              <a:rPr lang="en-US" sz="6000" b="1" kern="1200" dirty="0">
                <a:solidFill>
                  <a:srgbClr val="FFFFFF"/>
                </a:solidFill>
                <a:latin typeface="+mj-lt"/>
                <a:ea typeface="+mj-ea"/>
                <a:cs typeface="+mj-cs"/>
              </a:rPr>
              <a:t>Demo</a:t>
            </a:r>
          </a:p>
        </p:txBody>
      </p:sp>
    </p:spTree>
    <p:extLst>
      <p:ext uri="{BB962C8B-B14F-4D97-AF65-F5344CB8AC3E}">
        <p14:creationId xmlns:p14="http://schemas.microsoft.com/office/powerpoint/2010/main" val="618770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atMod val="150000"/>
                <a:shade val="98000"/>
                <a:lumMod val="102000"/>
              </a:schemeClr>
            </a:gs>
            <a:gs pos="50000">
              <a:schemeClr val="bg1">
                <a:tint val="98000"/>
                <a:satMod val="130000"/>
                <a:shade val="9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2" name="Rectangle 6">
            <a:extLst>
              <a:ext uri="{FF2B5EF4-FFF2-40B4-BE49-F238E27FC236}">
                <a16:creationId xmlns:a16="http://schemas.microsoft.com/office/drawing/2014/main" id="{A2509F26-B5DC-4BA7-B476-4CB044237A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sp>
        <p:nvSpPr>
          <p:cNvPr id="13" name="Rectangle 8">
            <a:extLst>
              <a:ext uri="{FF2B5EF4-FFF2-40B4-BE49-F238E27FC236}">
                <a16:creationId xmlns:a16="http://schemas.microsoft.com/office/drawing/2014/main" id="{DB103EB1-B135-4526-B883-33228FC27F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80000">
            <a:off x="815340" y="683404"/>
            <a:ext cx="10561320" cy="5404104"/>
          </a:xfrm>
          <a:prstGeom prst="rect">
            <a:avLst/>
          </a:prstGeom>
          <a:solidFill>
            <a:srgbClr val="FFFFFF"/>
          </a:solidFill>
          <a:ln w="3175" cap="sq" cmpd="thinThick">
            <a:solidFill>
              <a:srgbClr val="DDDDDD"/>
            </a:solidFill>
            <a:miter lim="800000"/>
          </a:ln>
          <a:effectLst>
            <a:outerShdw blurRad="266700" dist="1143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Impact" panose="020B0806030902050204"/>
              <a:ea typeface="+mn-ea"/>
              <a:cs typeface="+mn-cs"/>
            </a:endParaRPr>
          </a:p>
        </p:txBody>
      </p:sp>
      <p:pic>
        <p:nvPicPr>
          <p:cNvPr id="2" name="Picture 1">
            <a:extLst>
              <a:ext uri="{FF2B5EF4-FFF2-40B4-BE49-F238E27FC236}">
                <a16:creationId xmlns:a16="http://schemas.microsoft.com/office/drawing/2014/main" id="{CC5056C5-2DC7-4C13-8B57-40A200ED7E80}"/>
              </a:ext>
            </a:extLst>
          </p:cNvPr>
          <p:cNvPicPr>
            <a:picLocks noChangeAspect="1"/>
          </p:cNvPicPr>
          <p:nvPr/>
        </p:nvPicPr>
        <p:blipFill rotWithShape="1">
          <a:blip r:embed="rId2"/>
          <a:srcRect t="876" r="1" b="24634"/>
          <a:stretch/>
        </p:blipFill>
        <p:spPr>
          <a:xfrm rot="21480000">
            <a:off x="1137837" y="1003258"/>
            <a:ext cx="9916327" cy="4764396"/>
          </a:xfrm>
          <a:prstGeom prst="rect">
            <a:avLst/>
          </a:prstGeom>
        </p:spPr>
      </p:pic>
    </p:spTree>
    <p:extLst>
      <p:ext uri="{BB962C8B-B14F-4D97-AF65-F5344CB8AC3E}">
        <p14:creationId xmlns:p14="http://schemas.microsoft.com/office/powerpoint/2010/main" val="3787044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DD2C6-F207-41AE-AD85-93A4E41AB6EB}"/>
              </a:ext>
            </a:extLst>
          </p:cNvPr>
          <p:cNvSpPr>
            <a:spLocks noGrp="1"/>
          </p:cNvSpPr>
          <p:nvPr>
            <p:ph type="title"/>
          </p:nvPr>
        </p:nvSpPr>
        <p:spPr>
          <a:xfrm>
            <a:off x="838200" y="365125"/>
            <a:ext cx="10515600" cy="672367"/>
          </a:xfrm>
        </p:spPr>
        <p:txBody>
          <a:bodyPr>
            <a:normAutofit/>
          </a:bodyPr>
          <a:lstStyle/>
          <a:p>
            <a:r>
              <a:rPr lang="en-US" sz="3200" dirty="0"/>
              <a:t>Agenda Outline</a:t>
            </a:r>
          </a:p>
        </p:txBody>
      </p:sp>
      <p:sp>
        <p:nvSpPr>
          <p:cNvPr id="3" name="Rectangle 2">
            <a:extLst>
              <a:ext uri="{FF2B5EF4-FFF2-40B4-BE49-F238E27FC236}">
                <a16:creationId xmlns:a16="http://schemas.microsoft.com/office/drawing/2014/main" id="{7928FC4E-034C-46C6-B742-7DE9CCBBFC32}"/>
              </a:ext>
            </a:extLst>
          </p:cNvPr>
          <p:cNvSpPr/>
          <p:nvPr/>
        </p:nvSpPr>
        <p:spPr>
          <a:xfrm>
            <a:off x="1002323" y="1758462"/>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5" name="TextBox 4">
            <a:extLst>
              <a:ext uri="{FF2B5EF4-FFF2-40B4-BE49-F238E27FC236}">
                <a16:creationId xmlns:a16="http://schemas.microsoft.com/office/drawing/2014/main" id="{DCCF7CA0-D82F-4F31-86BF-9F283F72ED57}"/>
              </a:ext>
            </a:extLst>
          </p:cNvPr>
          <p:cNvSpPr txBox="1"/>
          <p:nvPr/>
        </p:nvSpPr>
        <p:spPr>
          <a:xfrm>
            <a:off x="1617785" y="1846325"/>
            <a:ext cx="3710354" cy="369332"/>
          </a:xfrm>
          <a:prstGeom prst="rect">
            <a:avLst/>
          </a:prstGeom>
          <a:noFill/>
        </p:spPr>
        <p:txBody>
          <a:bodyPr wrap="square" rtlCol="0">
            <a:spAutoFit/>
          </a:bodyPr>
          <a:lstStyle/>
          <a:p>
            <a:r>
              <a:rPr lang="en-US" dirty="0"/>
              <a:t>Overview of investing and investor</a:t>
            </a:r>
          </a:p>
        </p:txBody>
      </p:sp>
      <p:sp>
        <p:nvSpPr>
          <p:cNvPr id="6" name="Rectangle 5">
            <a:extLst>
              <a:ext uri="{FF2B5EF4-FFF2-40B4-BE49-F238E27FC236}">
                <a16:creationId xmlns:a16="http://schemas.microsoft.com/office/drawing/2014/main" id="{A4CD0AFF-EB8E-40BA-9C6A-D1FE96A06864}"/>
              </a:ext>
            </a:extLst>
          </p:cNvPr>
          <p:cNvSpPr/>
          <p:nvPr/>
        </p:nvSpPr>
        <p:spPr>
          <a:xfrm>
            <a:off x="996460" y="2368059"/>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7" name="TextBox 6">
            <a:extLst>
              <a:ext uri="{FF2B5EF4-FFF2-40B4-BE49-F238E27FC236}">
                <a16:creationId xmlns:a16="http://schemas.microsoft.com/office/drawing/2014/main" id="{E611C019-46B8-40DA-93B3-EDCEFFD7D63F}"/>
              </a:ext>
            </a:extLst>
          </p:cNvPr>
          <p:cNvSpPr txBox="1"/>
          <p:nvPr/>
        </p:nvSpPr>
        <p:spPr>
          <a:xfrm>
            <a:off x="1620714" y="2429546"/>
            <a:ext cx="4278924" cy="369332"/>
          </a:xfrm>
          <a:prstGeom prst="rect">
            <a:avLst/>
          </a:prstGeom>
          <a:noFill/>
        </p:spPr>
        <p:txBody>
          <a:bodyPr wrap="square" rtlCol="0">
            <a:spAutoFit/>
          </a:bodyPr>
          <a:lstStyle/>
          <a:p>
            <a:r>
              <a:rPr lang="en-US" dirty="0"/>
              <a:t>Investment tool concept</a:t>
            </a:r>
          </a:p>
        </p:txBody>
      </p:sp>
      <p:sp>
        <p:nvSpPr>
          <p:cNvPr id="8" name="Rectangle 7">
            <a:extLst>
              <a:ext uri="{FF2B5EF4-FFF2-40B4-BE49-F238E27FC236}">
                <a16:creationId xmlns:a16="http://schemas.microsoft.com/office/drawing/2014/main" id="{9E552B27-771E-4440-93AD-C4417592288C}"/>
              </a:ext>
            </a:extLst>
          </p:cNvPr>
          <p:cNvSpPr/>
          <p:nvPr/>
        </p:nvSpPr>
        <p:spPr>
          <a:xfrm>
            <a:off x="990604" y="3012828"/>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9" name="TextBox 8">
            <a:extLst>
              <a:ext uri="{FF2B5EF4-FFF2-40B4-BE49-F238E27FC236}">
                <a16:creationId xmlns:a16="http://schemas.microsoft.com/office/drawing/2014/main" id="{F70C8B77-4EA5-41A4-94BC-A688BB11EAC0}"/>
              </a:ext>
            </a:extLst>
          </p:cNvPr>
          <p:cNvSpPr txBox="1"/>
          <p:nvPr/>
        </p:nvSpPr>
        <p:spPr>
          <a:xfrm>
            <a:off x="1614858" y="3091899"/>
            <a:ext cx="3710354" cy="369332"/>
          </a:xfrm>
          <a:prstGeom prst="rect">
            <a:avLst/>
          </a:prstGeom>
          <a:noFill/>
        </p:spPr>
        <p:txBody>
          <a:bodyPr wrap="square" rtlCol="0">
            <a:spAutoFit/>
          </a:bodyPr>
          <a:lstStyle/>
          <a:p>
            <a:r>
              <a:rPr lang="en-US" dirty="0"/>
              <a:t>How the tool works</a:t>
            </a:r>
          </a:p>
        </p:txBody>
      </p:sp>
      <p:pic>
        <p:nvPicPr>
          <p:cNvPr id="15" name="Picture 14" descr="A close up of a map&#10;&#10;Description automatically generated">
            <a:extLst>
              <a:ext uri="{FF2B5EF4-FFF2-40B4-BE49-F238E27FC236}">
                <a16:creationId xmlns:a16="http://schemas.microsoft.com/office/drawing/2014/main" id="{36CF23D9-1428-431A-8A45-2B9C206F7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7534" y="727787"/>
            <a:ext cx="5567149" cy="5346441"/>
          </a:xfrm>
          <a:prstGeom prst="rect">
            <a:avLst/>
          </a:prstGeom>
        </p:spPr>
      </p:pic>
    </p:spTree>
    <p:extLst>
      <p:ext uri="{BB962C8B-B14F-4D97-AF65-F5344CB8AC3E}">
        <p14:creationId xmlns:p14="http://schemas.microsoft.com/office/powerpoint/2010/main" val="1579425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DD2C6-F207-41AE-AD85-93A4E41AB6EB}"/>
              </a:ext>
            </a:extLst>
          </p:cNvPr>
          <p:cNvSpPr>
            <a:spLocks noGrp="1"/>
          </p:cNvSpPr>
          <p:nvPr>
            <p:ph type="title"/>
          </p:nvPr>
        </p:nvSpPr>
        <p:spPr>
          <a:xfrm>
            <a:off x="838200" y="365125"/>
            <a:ext cx="10515600" cy="672367"/>
          </a:xfrm>
        </p:spPr>
        <p:txBody>
          <a:bodyPr>
            <a:normAutofit/>
          </a:bodyPr>
          <a:lstStyle/>
          <a:p>
            <a:r>
              <a:rPr lang="en-US" sz="3200" dirty="0"/>
              <a:t>Agenda Outline</a:t>
            </a:r>
          </a:p>
        </p:txBody>
      </p:sp>
      <p:sp>
        <p:nvSpPr>
          <p:cNvPr id="3" name="Rectangle 2">
            <a:extLst>
              <a:ext uri="{FF2B5EF4-FFF2-40B4-BE49-F238E27FC236}">
                <a16:creationId xmlns:a16="http://schemas.microsoft.com/office/drawing/2014/main" id="{7928FC4E-034C-46C6-B742-7DE9CCBBFC32}"/>
              </a:ext>
            </a:extLst>
          </p:cNvPr>
          <p:cNvSpPr/>
          <p:nvPr/>
        </p:nvSpPr>
        <p:spPr>
          <a:xfrm>
            <a:off x="1002323" y="1758462"/>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1</a:t>
            </a:r>
          </a:p>
        </p:txBody>
      </p:sp>
      <p:sp>
        <p:nvSpPr>
          <p:cNvPr id="5" name="TextBox 4">
            <a:extLst>
              <a:ext uri="{FF2B5EF4-FFF2-40B4-BE49-F238E27FC236}">
                <a16:creationId xmlns:a16="http://schemas.microsoft.com/office/drawing/2014/main" id="{DCCF7CA0-D82F-4F31-86BF-9F283F72ED57}"/>
              </a:ext>
            </a:extLst>
          </p:cNvPr>
          <p:cNvSpPr txBox="1"/>
          <p:nvPr/>
        </p:nvSpPr>
        <p:spPr>
          <a:xfrm>
            <a:off x="1617785" y="1846325"/>
            <a:ext cx="3710354" cy="369332"/>
          </a:xfrm>
          <a:prstGeom prst="rect">
            <a:avLst/>
          </a:prstGeom>
          <a:noFill/>
        </p:spPr>
        <p:txBody>
          <a:bodyPr wrap="square" rtlCol="0">
            <a:spAutoFit/>
          </a:bodyPr>
          <a:lstStyle/>
          <a:p>
            <a:r>
              <a:rPr lang="en-US" b="1" dirty="0"/>
              <a:t>Overview of investing and investor</a:t>
            </a:r>
          </a:p>
        </p:txBody>
      </p:sp>
      <p:sp>
        <p:nvSpPr>
          <p:cNvPr id="6" name="Rectangle 5">
            <a:extLst>
              <a:ext uri="{FF2B5EF4-FFF2-40B4-BE49-F238E27FC236}">
                <a16:creationId xmlns:a16="http://schemas.microsoft.com/office/drawing/2014/main" id="{A4CD0AFF-EB8E-40BA-9C6A-D1FE96A06864}"/>
              </a:ext>
            </a:extLst>
          </p:cNvPr>
          <p:cNvSpPr/>
          <p:nvPr/>
        </p:nvSpPr>
        <p:spPr>
          <a:xfrm>
            <a:off x="996460" y="2368059"/>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85000"/>
                  </a:schemeClr>
                </a:solidFill>
              </a:rPr>
              <a:t>2</a:t>
            </a:r>
          </a:p>
        </p:txBody>
      </p:sp>
      <p:sp>
        <p:nvSpPr>
          <p:cNvPr id="7" name="TextBox 6">
            <a:extLst>
              <a:ext uri="{FF2B5EF4-FFF2-40B4-BE49-F238E27FC236}">
                <a16:creationId xmlns:a16="http://schemas.microsoft.com/office/drawing/2014/main" id="{E611C019-46B8-40DA-93B3-EDCEFFD7D63F}"/>
              </a:ext>
            </a:extLst>
          </p:cNvPr>
          <p:cNvSpPr txBox="1"/>
          <p:nvPr/>
        </p:nvSpPr>
        <p:spPr>
          <a:xfrm>
            <a:off x="1620714" y="2429546"/>
            <a:ext cx="3704498" cy="369332"/>
          </a:xfrm>
          <a:prstGeom prst="rect">
            <a:avLst/>
          </a:prstGeom>
          <a:noFill/>
        </p:spPr>
        <p:txBody>
          <a:bodyPr wrap="square" rtlCol="0">
            <a:spAutoFit/>
          </a:bodyPr>
          <a:lstStyle/>
          <a:p>
            <a:r>
              <a:rPr lang="en-US" dirty="0">
                <a:solidFill>
                  <a:schemeClr val="bg1">
                    <a:lumMod val="85000"/>
                  </a:schemeClr>
                </a:solidFill>
              </a:rPr>
              <a:t>Investment tool concept</a:t>
            </a:r>
          </a:p>
        </p:txBody>
      </p:sp>
      <p:sp>
        <p:nvSpPr>
          <p:cNvPr id="8" name="Rectangle 7">
            <a:extLst>
              <a:ext uri="{FF2B5EF4-FFF2-40B4-BE49-F238E27FC236}">
                <a16:creationId xmlns:a16="http://schemas.microsoft.com/office/drawing/2014/main" id="{9E552B27-771E-4440-93AD-C4417592288C}"/>
              </a:ext>
            </a:extLst>
          </p:cNvPr>
          <p:cNvSpPr/>
          <p:nvPr/>
        </p:nvSpPr>
        <p:spPr>
          <a:xfrm>
            <a:off x="990604" y="3012828"/>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85000"/>
                  </a:schemeClr>
                </a:solidFill>
              </a:rPr>
              <a:t>3</a:t>
            </a:r>
          </a:p>
        </p:txBody>
      </p:sp>
      <p:sp>
        <p:nvSpPr>
          <p:cNvPr id="9" name="TextBox 8">
            <a:extLst>
              <a:ext uri="{FF2B5EF4-FFF2-40B4-BE49-F238E27FC236}">
                <a16:creationId xmlns:a16="http://schemas.microsoft.com/office/drawing/2014/main" id="{F70C8B77-4EA5-41A4-94BC-A688BB11EAC0}"/>
              </a:ext>
            </a:extLst>
          </p:cNvPr>
          <p:cNvSpPr txBox="1"/>
          <p:nvPr/>
        </p:nvSpPr>
        <p:spPr>
          <a:xfrm>
            <a:off x="1614858" y="3091899"/>
            <a:ext cx="3710354" cy="369332"/>
          </a:xfrm>
          <a:prstGeom prst="rect">
            <a:avLst/>
          </a:prstGeom>
          <a:noFill/>
        </p:spPr>
        <p:txBody>
          <a:bodyPr wrap="square" rtlCol="0">
            <a:spAutoFit/>
          </a:bodyPr>
          <a:lstStyle/>
          <a:p>
            <a:r>
              <a:rPr lang="en-US" dirty="0">
                <a:solidFill>
                  <a:schemeClr val="bg1">
                    <a:lumMod val="85000"/>
                  </a:schemeClr>
                </a:solidFill>
              </a:rPr>
              <a:t>How the tool works</a:t>
            </a:r>
          </a:p>
        </p:txBody>
      </p:sp>
      <p:pic>
        <p:nvPicPr>
          <p:cNvPr id="15" name="Picture 14" descr="A close up of a map&#10;&#10;Description automatically generated">
            <a:extLst>
              <a:ext uri="{FF2B5EF4-FFF2-40B4-BE49-F238E27FC236}">
                <a16:creationId xmlns:a16="http://schemas.microsoft.com/office/drawing/2014/main" id="{36CF23D9-1428-431A-8A45-2B9C206F7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7534" y="727787"/>
            <a:ext cx="5567149" cy="5346441"/>
          </a:xfrm>
          <a:prstGeom prst="rect">
            <a:avLst/>
          </a:prstGeom>
        </p:spPr>
      </p:pic>
    </p:spTree>
    <p:extLst>
      <p:ext uri="{BB962C8B-B14F-4D97-AF65-F5344CB8AC3E}">
        <p14:creationId xmlns:p14="http://schemas.microsoft.com/office/powerpoint/2010/main" val="2830113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4AA91-2613-4E94-AFB2-42E27CFF2CED}"/>
              </a:ext>
            </a:extLst>
          </p:cNvPr>
          <p:cNvSpPr>
            <a:spLocks noGrp="1"/>
          </p:cNvSpPr>
          <p:nvPr>
            <p:ph type="title"/>
          </p:nvPr>
        </p:nvSpPr>
        <p:spPr>
          <a:xfrm>
            <a:off x="838200" y="373918"/>
            <a:ext cx="10515600" cy="507831"/>
          </a:xfrm>
        </p:spPr>
        <p:txBody>
          <a:bodyPr>
            <a:normAutofit fontScale="90000"/>
          </a:bodyPr>
          <a:lstStyle/>
          <a:p>
            <a:r>
              <a:rPr lang="en-US" sz="3200" b="1" dirty="0"/>
              <a:t>The reality checks of investing and investor</a:t>
            </a:r>
          </a:p>
        </p:txBody>
      </p:sp>
      <p:sp>
        <p:nvSpPr>
          <p:cNvPr id="5" name="TextBox 4">
            <a:extLst>
              <a:ext uri="{FF2B5EF4-FFF2-40B4-BE49-F238E27FC236}">
                <a16:creationId xmlns:a16="http://schemas.microsoft.com/office/drawing/2014/main" id="{5F9DCEAF-EE02-4C32-AF49-CA3CA0E3F7C4}"/>
              </a:ext>
            </a:extLst>
          </p:cNvPr>
          <p:cNvSpPr txBox="1"/>
          <p:nvPr/>
        </p:nvSpPr>
        <p:spPr>
          <a:xfrm>
            <a:off x="644769" y="6328066"/>
            <a:ext cx="10310446" cy="507831"/>
          </a:xfrm>
          <a:prstGeom prst="rect">
            <a:avLst/>
          </a:prstGeom>
          <a:noFill/>
        </p:spPr>
        <p:txBody>
          <a:bodyPr wrap="square" rtlCol="0">
            <a:spAutoFit/>
          </a:bodyPr>
          <a:lstStyle/>
          <a:p>
            <a:pPr marL="171450" indent="-171450">
              <a:buFont typeface="Arial" panose="020B0604020202020204" pitchFamily="34" charset="0"/>
              <a:buChar char="•"/>
            </a:pPr>
            <a:r>
              <a:rPr lang="en-US" sz="900" dirty="0">
                <a:hlinkClick r:id="rId2"/>
              </a:rPr>
              <a:t>https://www.cnbc.com/2020/02/19/50percent-of-americans-dont-know-how-to-diversify-their-investments.html</a:t>
            </a:r>
            <a:endParaRPr lang="en-US" sz="900" dirty="0"/>
          </a:p>
          <a:p>
            <a:pPr marL="171450" indent="-171450">
              <a:buFont typeface="Arial" panose="020B0604020202020204" pitchFamily="34" charset="0"/>
              <a:buChar char="•"/>
            </a:pPr>
            <a:r>
              <a:rPr lang="en-US" sz="900" dirty="0">
                <a:hlinkClick r:id="rId3"/>
              </a:rPr>
              <a:t>https://www.fool.com/retirement/2019/07/28/the-reason-55-of-americans-arent-investing.aspx</a:t>
            </a:r>
            <a:endParaRPr lang="en-US" sz="900" dirty="0"/>
          </a:p>
          <a:p>
            <a:pPr marL="171450" indent="-171450">
              <a:buFont typeface="Arial" panose="020B0604020202020204" pitchFamily="34" charset="0"/>
              <a:buChar char="•"/>
            </a:pPr>
            <a:r>
              <a:rPr lang="en-US" sz="900" dirty="0">
                <a:hlinkClick r:id="rId4"/>
              </a:rPr>
              <a:t>http://news.morningstar.com/classroom2/course.asp?docId=142857&amp;page=3</a:t>
            </a:r>
            <a:endParaRPr lang="en-US" sz="900" dirty="0"/>
          </a:p>
        </p:txBody>
      </p:sp>
      <p:sp>
        <p:nvSpPr>
          <p:cNvPr id="6" name="Speech Bubble: Oval 5">
            <a:extLst>
              <a:ext uri="{FF2B5EF4-FFF2-40B4-BE49-F238E27FC236}">
                <a16:creationId xmlns:a16="http://schemas.microsoft.com/office/drawing/2014/main" id="{2E4D022A-D91C-4AE2-8563-0C8072B4782E}"/>
              </a:ext>
            </a:extLst>
          </p:cNvPr>
          <p:cNvSpPr/>
          <p:nvPr/>
        </p:nvSpPr>
        <p:spPr>
          <a:xfrm>
            <a:off x="7564896" y="1890293"/>
            <a:ext cx="2365132" cy="1002378"/>
          </a:xfrm>
          <a:prstGeom prst="wedgeEllipseCallou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50% of Americans don’t know if it’s better to invest in a single stock or a fund.</a:t>
            </a:r>
          </a:p>
        </p:txBody>
      </p:sp>
      <p:sp>
        <p:nvSpPr>
          <p:cNvPr id="8" name="Speech Bubble: Oval 7">
            <a:extLst>
              <a:ext uri="{FF2B5EF4-FFF2-40B4-BE49-F238E27FC236}">
                <a16:creationId xmlns:a16="http://schemas.microsoft.com/office/drawing/2014/main" id="{42261CF6-A55D-4304-A8B5-0E5EB3CD59A4}"/>
              </a:ext>
            </a:extLst>
          </p:cNvPr>
          <p:cNvSpPr/>
          <p:nvPr/>
        </p:nvSpPr>
        <p:spPr>
          <a:xfrm>
            <a:off x="1608110" y="1890350"/>
            <a:ext cx="2083777" cy="914401"/>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200" b="1" dirty="0"/>
              <a:t>massive rise in the S&amp;P 500 since 2009 – CAGR 43.79%</a:t>
            </a:r>
          </a:p>
        </p:txBody>
      </p:sp>
      <p:sp>
        <p:nvSpPr>
          <p:cNvPr id="10" name="Speech Bubble: Oval 9">
            <a:extLst>
              <a:ext uri="{FF2B5EF4-FFF2-40B4-BE49-F238E27FC236}">
                <a16:creationId xmlns:a16="http://schemas.microsoft.com/office/drawing/2014/main" id="{534F4735-F917-4B47-9335-0565F0BCD361}"/>
              </a:ext>
            </a:extLst>
          </p:cNvPr>
          <p:cNvSpPr/>
          <p:nvPr/>
        </p:nvSpPr>
        <p:spPr>
          <a:xfrm>
            <a:off x="7454110" y="3172387"/>
            <a:ext cx="2586701" cy="1173774"/>
          </a:xfrm>
          <a:prstGeom prst="wedgeEllipseCallou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200" b="1" dirty="0">
                <a:solidFill>
                  <a:schemeClr val="tx1"/>
                </a:solidFill>
              </a:rPr>
              <a:t>The reason 55% of Americans aren't investing boils down to them thinking they don't have money to do so .</a:t>
            </a:r>
          </a:p>
        </p:txBody>
      </p:sp>
      <p:sp>
        <p:nvSpPr>
          <p:cNvPr id="11" name="Speech Bubble: Oval 10">
            <a:extLst>
              <a:ext uri="{FF2B5EF4-FFF2-40B4-BE49-F238E27FC236}">
                <a16:creationId xmlns:a16="http://schemas.microsoft.com/office/drawing/2014/main" id="{938D67FE-4996-4D6C-8289-077B148629A2}"/>
              </a:ext>
            </a:extLst>
          </p:cNvPr>
          <p:cNvSpPr/>
          <p:nvPr/>
        </p:nvSpPr>
        <p:spPr>
          <a:xfrm>
            <a:off x="7454110" y="4625878"/>
            <a:ext cx="2586701" cy="1173774"/>
          </a:xfrm>
          <a:prstGeom prst="wedgeEllipseCallou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200" b="1" dirty="0">
                <a:solidFill>
                  <a:schemeClr val="tx1"/>
                </a:solidFill>
              </a:rPr>
              <a:t>Unable to own a partial share of a stock</a:t>
            </a:r>
          </a:p>
        </p:txBody>
      </p:sp>
      <p:sp>
        <p:nvSpPr>
          <p:cNvPr id="13" name="Speech Bubble: Oval 12">
            <a:extLst>
              <a:ext uri="{FF2B5EF4-FFF2-40B4-BE49-F238E27FC236}">
                <a16:creationId xmlns:a16="http://schemas.microsoft.com/office/drawing/2014/main" id="{01B393EB-5A86-4066-A8F9-BC468F303276}"/>
              </a:ext>
            </a:extLst>
          </p:cNvPr>
          <p:cNvSpPr/>
          <p:nvPr/>
        </p:nvSpPr>
        <p:spPr>
          <a:xfrm>
            <a:off x="1608110" y="3105936"/>
            <a:ext cx="2155878" cy="1105585"/>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200" b="1" dirty="0"/>
              <a:t>Over the long term, no other type of investment tends to perform better</a:t>
            </a:r>
          </a:p>
        </p:txBody>
      </p:sp>
      <p:sp>
        <p:nvSpPr>
          <p:cNvPr id="15" name="Speech Bubble: Oval 14">
            <a:extLst>
              <a:ext uri="{FF2B5EF4-FFF2-40B4-BE49-F238E27FC236}">
                <a16:creationId xmlns:a16="http://schemas.microsoft.com/office/drawing/2014/main" id="{6A936ED5-017D-4956-BCAB-3E43A654BFD2}"/>
              </a:ext>
            </a:extLst>
          </p:cNvPr>
          <p:cNvSpPr/>
          <p:nvPr/>
        </p:nvSpPr>
        <p:spPr>
          <a:xfrm>
            <a:off x="1608110" y="4512706"/>
            <a:ext cx="2155878" cy="1105585"/>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1200" b="1" dirty="0"/>
              <a:t>Investing will help you build wealth and will get you to retirement (or early retirement) ...</a:t>
            </a:r>
          </a:p>
        </p:txBody>
      </p:sp>
      <p:sp>
        <p:nvSpPr>
          <p:cNvPr id="16" name="Rectangle 15">
            <a:extLst>
              <a:ext uri="{FF2B5EF4-FFF2-40B4-BE49-F238E27FC236}">
                <a16:creationId xmlns:a16="http://schemas.microsoft.com/office/drawing/2014/main" id="{D60C420C-686A-43E0-9898-778286BBFC9E}"/>
              </a:ext>
            </a:extLst>
          </p:cNvPr>
          <p:cNvSpPr/>
          <p:nvPr/>
        </p:nvSpPr>
        <p:spPr>
          <a:xfrm>
            <a:off x="2355897" y="1377113"/>
            <a:ext cx="588202" cy="329683"/>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FF0000"/>
                </a:solidFill>
              </a:rPr>
              <a:t>+</a:t>
            </a:r>
          </a:p>
        </p:txBody>
      </p:sp>
      <p:sp>
        <p:nvSpPr>
          <p:cNvPr id="17" name="Rectangle 16">
            <a:extLst>
              <a:ext uri="{FF2B5EF4-FFF2-40B4-BE49-F238E27FC236}">
                <a16:creationId xmlns:a16="http://schemas.microsoft.com/office/drawing/2014/main" id="{A56FA259-6870-432D-B10E-D8839A18FCFE}"/>
              </a:ext>
            </a:extLst>
          </p:cNvPr>
          <p:cNvSpPr/>
          <p:nvPr/>
        </p:nvSpPr>
        <p:spPr>
          <a:xfrm>
            <a:off x="8311220" y="1324853"/>
            <a:ext cx="612972" cy="329683"/>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FF0000"/>
                </a:solidFill>
              </a:rPr>
              <a:t>-</a:t>
            </a:r>
          </a:p>
        </p:txBody>
      </p:sp>
      <p:pic>
        <p:nvPicPr>
          <p:cNvPr id="20" name="Picture 19">
            <a:extLst>
              <a:ext uri="{FF2B5EF4-FFF2-40B4-BE49-F238E27FC236}">
                <a16:creationId xmlns:a16="http://schemas.microsoft.com/office/drawing/2014/main" id="{F97BA3DC-AE49-4C78-AA10-7366236D20C2}"/>
              </a:ext>
            </a:extLst>
          </p:cNvPr>
          <p:cNvPicPr>
            <a:picLocks noChangeAspect="1"/>
          </p:cNvPicPr>
          <p:nvPr/>
        </p:nvPicPr>
        <p:blipFill>
          <a:blip r:embed="rId5"/>
          <a:stretch>
            <a:fillRect/>
          </a:stretch>
        </p:blipFill>
        <p:spPr>
          <a:xfrm>
            <a:off x="4536831" y="2022230"/>
            <a:ext cx="2259624" cy="4035669"/>
          </a:xfrm>
          <a:prstGeom prst="rect">
            <a:avLst/>
          </a:prstGeom>
        </p:spPr>
      </p:pic>
    </p:spTree>
    <p:extLst>
      <p:ext uri="{BB962C8B-B14F-4D97-AF65-F5344CB8AC3E}">
        <p14:creationId xmlns:p14="http://schemas.microsoft.com/office/powerpoint/2010/main" val="2127589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9D8E1-C97B-4806-AAC5-2E688F44185A}"/>
              </a:ext>
            </a:extLst>
          </p:cNvPr>
          <p:cNvSpPr>
            <a:spLocks noGrp="1"/>
          </p:cNvSpPr>
          <p:nvPr>
            <p:ph type="title"/>
          </p:nvPr>
        </p:nvSpPr>
        <p:spPr>
          <a:xfrm>
            <a:off x="838200" y="365126"/>
            <a:ext cx="10515600" cy="347052"/>
          </a:xfrm>
        </p:spPr>
        <p:txBody>
          <a:bodyPr vert="horz" lIns="91440" tIns="45720" rIns="91440" bIns="45720" rtlCol="0" anchor="ctr">
            <a:normAutofit fontScale="90000"/>
          </a:bodyPr>
          <a:lstStyle/>
          <a:p>
            <a:r>
              <a:rPr lang="en-US" sz="3200" b="1" dirty="0"/>
              <a:t>Best sectors to invest for next decade – Technology enabler</a:t>
            </a:r>
          </a:p>
        </p:txBody>
      </p:sp>
      <p:sp>
        <p:nvSpPr>
          <p:cNvPr id="4" name="Rectangle 3">
            <a:extLst>
              <a:ext uri="{FF2B5EF4-FFF2-40B4-BE49-F238E27FC236}">
                <a16:creationId xmlns:a16="http://schemas.microsoft.com/office/drawing/2014/main" id="{6C8212DF-328D-4FC9-AD60-4D20A7BEA3C7}"/>
              </a:ext>
            </a:extLst>
          </p:cNvPr>
          <p:cNvSpPr/>
          <p:nvPr/>
        </p:nvSpPr>
        <p:spPr>
          <a:xfrm>
            <a:off x="3673553" y="2789534"/>
            <a:ext cx="1507064" cy="492369"/>
          </a:xfrm>
          <a:prstGeom prst="rect">
            <a:avLst/>
          </a:prstGeom>
          <a:solidFill>
            <a:schemeClr val="bg1"/>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Health care</a:t>
            </a:r>
          </a:p>
        </p:txBody>
      </p:sp>
      <p:sp>
        <p:nvSpPr>
          <p:cNvPr id="5" name="Arrow: Right 4">
            <a:extLst>
              <a:ext uri="{FF2B5EF4-FFF2-40B4-BE49-F238E27FC236}">
                <a16:creationId xmlns:a16="http://schemas.microsoft.com/office/drawing/2014/main" id="{48EE2914-51B7-4D9F-8756-92B4271DADD6}"/>
              </a:ext>
            </a:extLst>
          </p:cNvPr>
          <p:cNvSpPr/>
          <p:nvPr/>
        </p:nvSpPr>
        <p:spPr>
          <a:xfrm>
            <a:off x="5268552" y="2952162"/>
            <a:ext cx="316523" cy="1758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94B1F9-6350-47CB-B542-356871306B5E}"/>
              </a:ext>
            </a:extLst>
          </p:cNvPr>
          <p:cNvSpPr txBox="1"/>
          <p:nvPr/>
        </p:nvSpPr>
        <p:spPr>
          <a:xfrm>
            <a:off x="5822651" y="2785091"/>
            <a:ext cx="4123943" cy="553998"/>
          </a:xfrm>
          <a:prstGeom prst="rect">
            <a:avLst/>
          </a:prstGeom>
          <a:noFill/>
          <a:ln>
            <a:solidFill>
              <a:srgbClr val="C00000"/>
            </a:solidFill>
          </a:ln>
        </p:spPr>
        <p:txBody>
          <a:bodyPr wrap="square" rtlCol="0">
            <a:spAutoFit/>
          </a:bodyPr>
          <a:lstStyle>
            <a:defPPr>
              <a:defRPr lang="en-US"/>
            </a:defPPr>
            <a:lvl1pPr marL="182880" indent="-182880">
              <a:buFont typeface="Arial" panose="020B0604020202020204" pitchFamily="34" charset="0"/>
              <a:buChar char="•"/>
              <a:defRPr sz="1000"/>
            </a:lvl1pPr>
          </a:lstStyle>
          <a:p>
            <a:r>
              <a:rPr lang="en-US" dirty="0"/>
              <a:t>Aging population and rapid advances in biotechnology</a:t>
            </a:r>
          </a:p>
          <a:p>
            <a:r>
              <a:rPr lang="en-US" dirty="0"/>
              <a:t>Demand of good living standard</a:t>
            </a:r>
          </a:p>
          <a:p>
            <a:endParaRPr lang="en-US" dirty="0"/>
          </a:p>
        </p:txBody>
      </p:sp>
      <p:sp>
        <p:nvSpPr>
          <p:cNvPr id="7" name="TextBox 6">
            <a:extLst>
              <a:ext uri="{FF2B5EF4-FFF2-40B4-BE49-F238E27FC236}">
                <a16:creationId xmlns:a16="http://schemas.microsoft.com/office/drawing/2014/main" id="{F07E1308-360A-496B-A240-BB24F3287096}"/>
              </a:ext>
            </a:extLst>
          </p:cNvPr>
          <p:cNvSpPr txBox="1"/>
          <p:nvPr/>
        </p:nvSpPr>
        <p:spPr>
          <a:xfrm>
            <a:off x="574431" y="6417076"/>
            <a:ext cx="10310446" cy="507831"/>
          </a:xfrm>
          <a:prstGeom prst="rect">
            <a:avLst/>
          </a:prstGeom>
          <a:noFill/>
        </p:spPr>
        <p:txBody>
          <a:bodyPr wrap="square" rtlCol="0">
            <a:spAutoFit/>
          </a:bodyPr>
          <a:lstStyle/>
          <a:p>
            <a:pPr marL="171450" indent="-171450">
              <a:buFont typeface="Arial" panose="020B0604020202020204" pitchFamily="34" charset="0"/>
              <a:buChar char="•"/>
            </a:pPr>
            <a:r>
              <a:rPr lang="en-US" sz="900" dirty="0">
                <a:hlinkClick r:id="rId2"/>
              </a:rPr>
              <a:t>https://www.thebalance.com/best-sectors-to-invest-for-the-long-term-2466351</a:t>
            </a:r>
            <a:endParaRPr lang="en-US" sz="900" dirty="0"/>
          </a:p>
          <a:p>
            <a:pPr marL="171450" indent="-171450">
              <a:buFont typeface="Arial" panose="020B0604020202020204" pitchFamily="34" charset="0"/>
              <a:buChar char="•"/>
            </a:pPr>
            <a:r>
              <a:rPr lang="en-US" sz="900" dirty="0"/>
              <a:t> </a:t>
            </a:r>
            <a:r>
              <a:rPr lang="en-US" sz="900" dirty="0">
                <a:hlinkClick r:id="rId3"/>
              </a:rPr>
              <a:t>https://www.startingbusiness.com/blog/fastest-growing-industries-decade</a:t>
            </a:r>
            <a:endParaRPr lang="en-US" sz="900" dirty="0"/>
          </a:p>
          <a:p>
            <a:pPr marL="171450" indent="-171450">
              <a:buFont typeface="Arial" panose="020B0604020202020204" pitchFamily="34" charset="0"/>
              <a:buChar char="•"/>
            </a:pPr>
            <a:endParaRPr lang="en-US" sz="900" dirty="0"/>
          </a:p>
        </p:txBody>
      </p:sp>
      <p:sp>
        <p:nvSpPr>
          <p:cNvPr id="8" name="Rectangle 7">
            <a:extLst>
              <a:ext uri="{FF2B5EF4-FFF2-40B4-BE49-F238E27FC236}">
                <a16:creationId xmlns:a16="http://schemas.microsoft.com/office/drawing/2014/main" id="{D862CE76-7F94-46E8-8704-9DAC2118730A}"/>
              </a:ext>
            </a:extLst>
          </p:cNvPr>
          <p:cNvSpPr/>
          <p:nvPr/>
        </p:nvSpPr>
        <p:spPr>
          <a:xfrm>
            <a:off x="3670633" y="1503084"/>
            <a:ext cx="1507064" cy="492369"/>
          </a:xfrm>
          <a:prstGeom prst="rect">
            <a:avLst/>
          </a:prstGeom>
          <a:solidFill>
            <a:schemeClr val="bg1"/>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Technology</a:t>
            </a:r>
          </a:p>
        </p:txBody>
      </p:sp>
      <p:sp>
        <p:nvSpPr>
          <p:cNvPr id="9" name="Arrow: Right 8">
            <a:extLst>
              <a:ext uri="{FF2B5EF4-FFF2-40B4-BE49-F238E27FC236}">
                <a16:creationId xmlns:a16="http://schemas.microsoft.com/office/drawing/2014/main" id="{4DB3605E-00F3-474A-82CF-A89892973920}"/>
              </a:ext>
            </a:extLst>
          </p:cNvPr>
          <p:cNvSpPr/>
          <p:nvPr/>
        </p:nvSpPr>
        <p:spPr>
          <a:xfrm>
            <a:off x="5265632" y="1651145"/>
            <a:ext cx="316523" cy="1758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507571D-92EB-4879-BF29-B080A1868965}"/>
              </a:ext>
            </a:extLst>
          </p:cNvPr>
          <p:cNvSpPr txBox="1"/>
          <p:nvPr/>
        </p:nvSpPr>
        <p:spPr>
          <a:xfrm>
            <a:off x="5819731" y="1416742"/>
            <a:ext cx="4126491" cy="1169551"/>
          </a:xfrm>
          <a:prstGeom prst="rect">
            <a:avLst/>
          </a:prstGeom>
          <a:noFill/>
          <a:ln>
            <a:solidFill>
              <a:srgbClr val="C00000"/>
            </a:solidFill>
          </a:ln>
        </p:spPr>
        <p:txBody>
          <a:bodyPr wrap="square" rtlCol="0">
            <a:spAutoFit/>
          </a:bodyPr>
          <a:lstStyle>
            <a:defPPr>
              <a:defRPr lang="en-US"/>
            </a:defPPr>
            <a:lvl1pPr marL="182880" indent="-182880">
              <a:buFont typeface="Arial" panose="020B0604020202020204" pitchFamily="34" charset="0"/>
              <a:buChar char="•"/>
              <a:defRPr sz="1000"/>
            </a:lvl1pPr>
          </a:lstStyle>
          <a:p>
            <a:r>
              <a:rPr lang="en-US" dirty="0"/>
              <a:t>At the forefront of innovation and at the center of the Information Age, which has shaped the economy over the past 20 years and looks to continue that trend for the foreseeable future</a:t>
            </a:r>
          </a:p>
          <a:p>
            <a:r>
              <a:rPr lang="en-US" dirty="0"/>
              <a:t>That said, innovations in areas such as </a:t>
            </a:r>
            <a:r>
              <a:rPr lang="en-US" dirty="0">
                <a:hlinkClick r:id="rId4"/>
              </a:rPr>
              <a:t>cybersecurity</a:t>
            </a:r>
            <a:r>
              <a:rPr lang="en-US" dirty="0"/>
              <a:t> and </a:t>
            </a:r>
            <a:r>
              <a:rPr lang="en-US" dirty="0">
                <a:hlinkClick r:id="rId5"/>
              </a:rPr>
              <a:t>artificial intelligence</a:t>
            </a:r>
            <a:r>
              <a:rPr lang="en-US" dirty="0"/>
              <a:t> will create massive markets and revenue sources for tech companies. Cybersecurity alone is predicted to be a </a:t>
            </a:r>
            <a:r>
              <a:rPr lang="en-US" dirty="0">
                <a:hlinkClick r:id="rId6"/>
              </a:rPr>
              <a:t>$165bn industry</a:t>
            </a:r>
            <a:r>
              <a:rPr lang="en-US" dirty="0"/>
              <a:t> by 2023,</a:t>
            </a:r>
          </a:p>
        </p:txBody>
      </p:sp>
      <p:sp>
        <p:nvSpPr>
          <p:cNvPr id="11" name="Rectangle 10">
            <a:extLst>
              <a:ext uri="{FF2B5EF4-FFF2-40B4-BE49-F238E27FC236}">
                <a16:creationId xmlns:a16="http://schemas.microsoft.com/office/drawing/2014/main" id="{47910B4D-06C9-4165-8F50-2CF3CC178511}"/>
              </a:ext>
            </a:extLst>
          </p:cNvPr>
          <p:cNvSpPr/>
          <p:nvPr/>
        </p:nvSpPr>
        <p:spPr>
          <a:xfrm>
            <a:off x="3673553" y="4675828"/>
            <a:ext cx="1507064" cy="492369"/>
          </a:xfrm>
          <a:prstGeom prst="rect">
            <a:avLst/>
          </a:prstGeom>
          <a:solidFill>
            <a:schemeClr val="bg1"/>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Retail</a:t>
            </a:r>
          </a:p>
        </p:txBody>
      </p:sp>
      <p:sp>
        <p:nvSpPr>
          <p:cNvPr id="12" name="TextBox 11">
            <a:extLst>
              <a:ext uri="{FF2B5EF4-FFF2-40B4-BE49-F238E27FC236}">
                <a16:creationId xmlns:a16="http://schemas.microsoft.com/office/drawing/2014/main" id="{F6E85A1E-0A74-44B6-99C8-F23C1B461225}"/>
              </a:ext>
            </a:extLst>
          </p:cNvPr>
          <p:cNvSpPr txBox="1"/>
          <p:nvPr/>
        </p:nvSpPr>
        <p:spPr>
          <a:xfrm>
            <a:off x="5819731" y="4649838"/>
            <a:ext cx="4126491" cy="707886"/>
          </a:xfrm>
          <a:prstGeom prst="rect">
            <a:avLst/>
          </a:prstGeom>
          <a:noFill/>
          <a:ln>
            <a:solidFill>
              <a:srgbClr val="C00000"/>
            </a:solidFill>
          </a:ln>
        </p:spPr>
        <p:txBody>
          <a:bodyPr wrap="square" rtlCol="0">
            <a:spAutoFit/>
          </a:bodyPr>
          <a:lstStyle>
            <a:defPPr>
              <a:defRPr lang="en-US"/>
            </a:defPPr>
            <a:lvl1pPr marL="182880" indent="-182880">
              <a:buFont typeface="Arial" panose="020B0604020202020204" pitchFamily="34" charset="0"/>
              <a:buChar char="•"/>
              <a:defRPr sz="1000"/>
            </a:lvl1pPr>
          </a:lstStyle>
          <a:p>
            <a:r>
              <a:rPr lang="en-US" dirty="0"/>
              <a:t>eCommerce is expected to account for 20% of all retail sales by the end of the next decade</a:t>
            </a:r>
          </a:p>
          <a:p>
            <a:r>
              <a:rPr lang="en-US" dirty="0"/>
              <a:t>Virtual shopping personalization services should help the industry grow from 1.5 trillion now to 2 trillion by 2026.</a:t>
            </a:r>
          </a:p>
        </p:txBody>
      </p:sp>
      <p:sp>
        <p:nvSpPr>
          <p:cNvPr id="13" name="Arrow: Right 12">
            <a:extLst>
              <a:ext uri="{FF2B5EF4-FFF2-40B4-BE49-F238E27FC236}">
                <a16:creationId xmlns:a16="http://schemas.microsoft.com/office/drawing/2014/main" id="{C16D6B67-847D-48B7-A506-B63EAE8CBF7E}"/>
              </a:ext>
            </a:extLst>
          </p:cNvPr>
          <p:cNvSpPr/>
          <p:nvPr/>
        </p:nvSpPr>
        <p:spPr>
          <a:xfrm>
            <a:off x="5233108" y="4814708"/>
            <a:ext cx="316523" cy="1758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3EE5F72-6985-43A1-85C1-C977BE47002D}"/>
              </a:ext>
            </a:extLst>
          </p:cNvPr>
          <p:cNvSpPr/>
          <p:nvPr/>
        </p:nvSpPr>
        <p:spPr>
          <a:xfrm>
            <a:off x="3683078" y="3797326"/>
            <a:ext cx="1507064" cy="492369"/>
          </a:xfrm>
          <a:prstGeom prst="rect">
            <a:avLst/>
          </a:prstGeom>
          <a:solidFill>
            <a:schemeClr val="bg1"/>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Industrials (Automotive)</a:t>
            </a:r>
          </a:p>
        </p:txBody>
      </p:sp>
      <p:sp>
        <p:nvSpPr>
          <p:cNvPr id="18" name="Arrow: Right 17">
            <a:extLst>
              <a:ext uri="{FF2B5EF4-FFF2-40B4-BE49-F238E27FC236}">
                <a16:creationId xmlns:a16="http://schemas.microsoft.com/office/drawing/2014/main" id="{62BD79CB-EAF7-4725-9512-C91AF3C35AD3}"/>
              </a:ext>
            </a:extLst>
          </p:cNvPr>
          <p:cNvSpPr/>
          <p:nvPr/>
        </p:nvSpPr>
        <p:spPr>
          <a:xfrm>
            <a:off x="5242633" y="3936206"/>
            <a:ext cx="316523" cy="1758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9004C12B-3F7D-4704-AD31-E32E8E9BC38F}"/>
              </a:ext>
            </a:extLst>
          </p:cNvPr>
          <p:cNvSpPr txBox="1"/>
          <p:nvPr/>
        </p:nvSpPr>
        <p:spPr>
          <a:xfrm>
            <a:off x="5819731" y="3824077"/>
            <a:ext cx="4126491" cy="400110"/>
          </a:xfrm>
          <a:prstGeom prst="rect">
            <a:avLst/>
          </a:prstGeom>
          <a:noFill/>
          <a:ln>
            <a:solidFill>
              <a:srgbClr val="C00000"/>
            </a:solidFill>
          </a:ln>
        </p:spPr>
        <p:txBody>
          <a:bodyPr wrap="square" rtlCol="0">
            <a:spAutoFit/>
          </a:bodyPr>
          <a:lstStyle>
            <a:defPPr>
              <a:defRPr lang="en-US"/>
            </a:defPPr>
            <a:lvl1pPr marL="285750" indent="-285750">
              <a:buFont typeface="Arial" panose="020B0604020202020204" pitchFamily="34" charset="0"/>
              <a:buChar char="•"/>
              <a:defRPr sz="1000"/>
            </a:lvl1pPr>
          </a:lstStyle>
          <a:p>
            <a:r>
              <a:rPr lang="en-US" dirty="0"/>
              <a:t>with a </a:t>
            </a:r>
            <a:r>
              <a:rPr lang="en-US" dirty="0">
                <a:hlinkClick r:id="rId7"/>
              </a:rPr>
              <a:t>2017 study</a:t>
            </a:r>
            <a:r>
              <a:rPr lang="en-US" dirty="0"/>
              <a:t> by Intel predicting that the driverless car market will be worth $800bn in 2035 – and $7 trillion by 2050.</a:t>
            </a:r>
          </a:p>
        </p:txBody>
      </p:sp>
      <p:sp>
        <p:nvSpPr>
          <p:cNvPr id="22" name="Rectangle 21">
            <a:extLst>
              <a:ext uri="{FF2B5EF4-FFF2-40B4-BE49-F238E27FC236}">
                <a16:creationId xmlns:a16="http://schemas.microsoft.com/office/drawing/2014/main" id="{6E4588A7-72D7-44EF-8CF9-C01D31DF6FBA}"/>
              </a:ext>
            </a:extLst>
          </p:cNvPr>
          <p:cNvSpPr/>
          <p:nvPr/>
        </p:nvSpPr>
        <p:spPr>
          <a:xfrm>
            <a:off x="1179724" y="979575"/>
            <a:ext cx="1750828" cy="34705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u="sng" dirty="0">
                <a:solidFill>
                  <a:schemeClr val="tx1"/>
                </a:solidFill>
              </a:rPr>
              <a:t>Industry/Sector</a:t>
            </a:r>
          </a:p>
        </p:txBody>
      </p:sp>
      <p:sp>
        <p:nvSpPr>
          <p:cNvPr id="23" name="Rectangle 22">
            <a:extLst>
              <a:ext uri="{FF2B5EF4-FFF2-40B4-BE49-F238E27FC236}">
                <a16:creationId xmlns:a16="http://schemas.microsoft.com/office/drawing/2014/main" id="{1389AF98-BF41-4ECF-8037-0E178F4783D0}"/>
              </a:ext>
            </a:extLst>
          </p:cNvPr>
          <p:cNvSpPr/>
          <p:nvPr/>
        </p:nvSpPr>
        <p:spPr>
          <a:xfrm>
            <a:off x="3429789" y="972494"/>
            <a:ext cx="1750828" cy="34705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u="sng" dirty="0">
                <a:solidFill>
                  <a:schemeClr val="tx1"/>
                </a:solidFill>
              </a:rPr>
              <a:t>Best sector</a:t>
            </a:r>
          </a:p>
        </p:txBody>
      </p:sp>
      <p:sp>
        <p:nvSpPr>
          <p:cNvPr id="24" name="Rectangle 23">
            <a:extLst>
              <a:ext uri="{FF2B5EF4-FFF2-40B4-BE49-F238E27FC236}">
                <a16:creationId xmlns:a16="http://schemas.microsoft.com/office/drawing/2014/main" id="{E28E6E7F-B5BB-439F-8B7A-20820DD1A20F}"/>
              </a:ext>
            </a:extLst>
          </p:cNvPr>
          <p:cNvSpPr/>
          <p:nvPr/>
        </p:nvSpPr>
        <p:spPr>
          <a:xfrm>
            <a:off x="5576210" y="978481"/>
            <a:ext cx="3259445" cy="34705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u="sng" dirty="0">
                <a:solidFill>
                  <a:schemeClr val="tx1"/>
                </a:solidFill>
              </a:rPr>
              <a:t>Rationale to be the best sector</a:t>
            </a:r>
          </a:p>
        </p:txBody>
      </p:sp>
      <p:sp>
        <p:nvSpPr>
          <p:cNvPr id="25" name="Rectangle 24">
            <a:extLst>
              <a:ext uri="{FF2B5EF4-FFF2-40B4-BE49-F238E27FC236}">
                <a16:creationId xmlns:a16="http://schemas.microsoft.com/office/drawing/2014/main" id="{9E84122B-897F-4C4F-9627-BF70985E2B21}"/>
              </a:ext>
            </a:extLst>
          </p:cNvPr>
          <p:cNvSpPr/>
          <p:nvPr/>
        </p:nvSpPr>
        <p:spPr>
          <a:xfrm>
            <a:off x="9834129" y="965265"/>
            <a:ext cx="1750828" cy="34705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u="sng" dirty="0">
                <a:solidFill>
                  <a:schemeClr val="tx1"/>
                </a:solidFill>
              </a:rPr>
              <a:t>Stock sample</a:t>
            </a:r>
          </a:p>
        </p:txBody>
      </p:sp>
      <p:pic>
        <p:nvPicPr>
          <p:cNvPr id="19" name="Picture 18" descr="A screenshot of a cell phone&#10;&#10;Description automatically generated">
            <a:extLst>
              <a:ext uri="{FF2B5EF4-FFF2-40B4-BE49-F238E27FC236}">
                <a16:creationId xmlns:a16="http://schemas.microsoft.com/office/drawing/2014/main" id="{DB3DE18D-2290-4071-8230-2386F5188E3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5274" y="1354506"/>
            <a:ext cx="3198179" cy="4817204"/>
          </a:xfrm>
          <a:prstGeom prst="rect">
            <a:avLst/>
          </a:prstGeom>
        </p:spPr>
      </p:pic>
      <p:pic>
        <p:nvPicPr>
          <p:cNvPr id="26" name="Picture 25" descr="A screenshot of a cell phone&#10;&#10;Description automatically generated">
            <a:extLst>
              <a:ext uri="{FF2B5EF4-FFF2-40B4-BE49-F238E27FC236}">
                <a16:creationId xmlns:a16="http://schemas.microsoft.com/office/drawing/2014/main" id="{74141D25-3DF4-49F5-B8F8-9D79E939C3F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114083" y="1365561"/>
            <a:ext cx="1403839" cy="1539506"/>
          </a:xfrm>
          <a:prstGeom prst="rect">
            <a:avLst/>
          </a:prstGeom>
        </p:spPr>
      </p:pic>
    </p:spTree>
    <p:extLst>
      <p:ext uri="{BB962C8B-B14F-4D97-AF65-F5344CB8AC3E}">
        <p14:creationId xmlns:p14="http://schemas.microsoft.com/office/powerpoint/2010/main" val="1751779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DD2C6-F207-41AE-AD85-93A4E41AB6EB}"/>
              </a:ext>
            </a:extLst>
          </p:cNvPr>
          <p:cNvSpPr>
            <a:spLocks noGrp="1"/>
          </p:cNvSpPr>
          <p:nvPr>
            <p:ph type="title"/>
          </p:nvPr>
        </p:nvSpPr>
        <p:spPr>
          <a:xfrm>
            <a:off x="838200" y="365125"/>
            <a:ext cx="10515600" cy="672367"/>
          </a:xfrm>
        </p:spPr>
        <p:txBody>
          <a:bodyPr>
            <a:normAutofit/>
          </a:bodyPr>
          <a:lstStyle/>
          <a:p>
            <a:r>
              <a:rPr lang="en-US" sz="3200" dirty="0"/>
              <a:t>Agenda Outline</a:t>
            </a:r>
          </a:p>
        </p:txBody>
      </p:sp>
      <p:sp>
        <p:nvSpPr>
          <p:cNvPr id="3" name="Rectangle 2">
            <a:extLst>
              <a:ext uri="{FF2B5EF4-FFF2-40B4-BE49-F238E27FC236}">
                <a16:creationId xmlns:a16="http://schemas.microsoft.com/office/drawing/2014/main" id="{7928FC4E-034C-46C6-B742-7DE9CCBBFC32}"/>
              </a:ext>
            </a:extLst>
          </p:cNvPr>
          <p:cNvSpPr/>
          <p:nvPr/>
        </p:nvSpPr>
        <p:spPr>
          <a:xfrm>
            <a:off x="1002323" y="1758462"/>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85000"/>
                  </a:schemeClr>
                </a:solidFill>
              </a:rPr>
              <a:t>1</a:t>
            </a:r>
          </a:p>
        </p:txBody>
      </p:sp>
      <p:sp>
        <p:nvSpPr>
          <p:cNvPr id="5" name="TextBox 4">
            <a:extLst>
              <a:ext uri="{FF2B5EF4-FFF2-40B4-BE49-F238E27FC236}">
                <a16:creationId xmlns:a16="http://schemas.microsoft.com/office/drawing/2014/main" id="{DCCF7CA0-D82F-4F31-86BF-9F283F72ED57}"/>
              </a:ext>
            </a:extLst>
          </p:cNvPr>
          <p:cNvSpPr txBox="1"/>
          <p:nvPr/>
        </p:nvSpPr>
        <p:spPr>
          <a:xfrm>
            <a:off x="1617785" y="1846325"/>
            <a:ext cx="3710354" cy="369332"/>
          </a:xfrm>
          <a:prstGeom prst="rect">
            <a:avLst/>
          </a:prstGeom>
          <a:noFill/>
        </p:spPr>
        <p:txBody>
          <a:bodyPr wrap="square" rtlCol="0">
            <a:spAutoFit/>
          </a:bodyPr>
          <a:lstStyle/>
          <a:p>
            <a:r>
              <a:rPr lang="en-US" dirty="0">
                <a:solidFill>
                  <a:schemeClr val="bg1">
                    <a:lumMod val="85000"/>
                  </a:schemeClr>
                </a:solidFill>
              </a:rPr>
              <a:t>Overview of investing and investor</a:t>
            </a:r>
          </a:p>
        </p:txBody>
      </p:sp>
      <p:sp>
        <p:nvSpPr>
          <p:cNvPr id="6" name="Rectangle 5">
            <a:extLst>
              <a:ext uri="{FF2B5EF4-FFF2-40B4-BE49-F238E27FC236}">
                <a16:creationId xmlns:a16="http://schemas.microsoft.com/office/drawing/2014/main" id="{A4CD0AFF-EB8E-40BA-9C6A-D1FE96A06864}"/>
              </a:ext>
            </a:extLst>
          </p:cNvPr>
          <p:cNvSpPr/>
          <p:nvPr/>
        </p:nvSpPr>
        <p:spPr>
          <a:xfrm>
            <a:off x="996460" y="2368059"/>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2</a:t>
            </a:r>
          </a:p>
        </p:txBody>
      </p:sp>
      <p:sp>
        <p:nvSpPr>
          <p:cNvPr id="7" name="TextBox 6">
            <a:extLst>
              <a:ext uri="{FF2B5EF4-FFF2-40B4-BE49-F238E27FC236}">
                <a16:creationId xmlns:a16="http://schemas.microsoft.com/office/drawing/2014/main" id="{E611C019-46B8-40DA-93B3-EDCEFFD7D63F}"/>
              </a:ext>
            </a:extLst>
          </p:cNvPr>
          <p:cNvSpPr txBox="1"/>
          <p:nvPr/>
        </p:nvSpPr>
        <p:spPr>
          <a:xfrm>
            <a:off x="1620714" y="2429546"/>
            <a:ext cx="3704498" cy="369332"/>
          </a:xfrm>
          <a:prstGeom prst="rect">
            <a:avLst/>
          </a:prstGeom>
          <a:noFill/>
        </p:spPr>
        <p:txBody>
          <a:bodyPr wrap="square" rtlCol="0">
            <a:spAutoFit/>
          </a:bodyPr>
          <a:lstStyle/>
          <a:p>
            <a:r>
              <a:rPr lang="en-US" b="1" dirty="0"/>
              <a:t>Investment tool concept</a:t>
            </a:r>
          </a:p>
        </p:txBody>
      </p:sp>
      <p:sp>
        <p:nvSpPr>
          <p:cNvPr id="8" name="Rectangle 7">
            <a:extLst>
              <a:ext uri="{FF2B5EF4-FFF2-40B4-BE49-F238E27FC236}">
                <a16:creationId xmlns:a16="http://schemas.microsoft.com/office/drawing/2014/main" id="{9E552B27-771E-4440-93AD-C4417592288C}"/>
              </a:ext>
            </a:extLst>
          </p:cNvPr>
          <p:cNvSpPr/>
          <p:nvPr/>
        </p:nvSpPr>
        <p:spPr>
          <a:xfrm>
            <a:off x="990604" y="3012828"/>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85000"/>
                  </a:schemeClr>
                </a:solidFill>
              </a:rPr>
              <a:t>3</a:t>
            </a:r>
          </a:p>
        </p:txBody>
      </p:sp>
      <p:sp>
        <p:nvSpPr>
          <p:cNvPr id="9" name="TextBox 8">
            <a:extLst>
              <a:ext uri="{FF2B5EF4-FFF2-40B4-BE49-F238E27FC236}">
                <a16:creationId xmlns:a16="http://schemas.microsoft.com/office/drawing/2014/main" id="{F70C8B77-4EA5-41A4-94BC-A688BB11EAC0}"/>
              </a:ext>
            </a:extLst>
          </p:cNvPr>
          <p:cNvSpPr txBox="1"/>
          <p:nvPr/>
        </p:nvSpPr>
        <p:spPr>
          <a:xfrm>
            <a:off x="1614858" y="3091899"/>
            <a:ext cx="3710354" cy="369332"/>
          </a:xfrm>
          <a:prstGeom prst="rect">
            <a:avLst/>
          </a:prstGeom>
          <a:noFill/>
        </p:spPr>
        <p:txBody>
          <a:bodyPr wrap="square" rtlCol="0">
            <a:spAutoFit/>
          </a:bodyPr>
          <a:lstStyle/>
          <a:p>
            <a:r>
              <a:rPr lang="en-US" dirty="0">
                <a:solidFill>
                  <a:schemeClr val="bg1">
                    <a:lumMod val="85000"/>
                  </a:schemeClr>
                </a:solidFill>
              </a:rPr>
              <a:t>How the tool works</a:t>
            </a:r>
          </a:p>
        </p:txBody>
      </p:sp>
      <p:pic>
        <p:nvPicPr>
          <p:cNvPr id="15" name="Picture 14" descr="A close up of a map&#10;&#10;Description automatically generated">
            <a:extLst>
              <a:ext uri="{FF2B5EF4-FFF2-40B4-BE49-F238E27FC236}">
                <a16:creationId xmlns:a16="http://schemas.microsoft.com/office/drawing/2014/main" id="{36CF23D9-1428-431A-8A45-2B9C206F7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7534" y="727787"/>
            <a:ext cx="5567149" cy="5346441"/>
          </a:xfrm>
          <a:prstGeom prst="rect">
            <a:avLst/>
          </a:prstGeom>
        </p:spPr>
      </p:pic>
    </p:spTree>
    <p:extLst>
      <p:ext uri="{BB962C8B-B14F-4D97-AF65-F5344CB8AC3E}">
        <p14:creationId xmlns:p14="http://schemas.microsoft.com/office/powerpoint/2010/main" val="3015864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rrow: Right 4">
            <a:extLst>
              <a:ext uri="{FF2B5EF4-FFF2-40B4-BE49-F238E27FC236}">
                <a16:creationId xmlns:a16="http://schemas.microsoft.com/office/drawing/2014/main" id="{2AABBBED-3005-4846-9A1E-8E72B98C7765}"/>
              </a:ext>
            </a:extLst>
          </p:cNvPr>
          <p:cNvSpPr/>
          <p:nvPr/>
        </p:nvSpPr>
        <p:spPr>
          <a:xfrm>
            <a:off x="1827352" y="1789934"/>
            <a:ext cx="288527" cy="601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6" name="TextBox 5">
            <a:extLst>
              <a:ext uri="{FF2B5EF4-FFF2-40B4-BE49-F238E27FC236}">
                <a16:creationId xmlns:a16="http://schemas.microsoft.com/office/drawing/2014/main" id="{D8A384FE-D02F-4CA9-AA52-781AD3AB38AD}"/>
              </a:ext>
            </a:extLst>
          </p:cNvPr>
          <p:cNvSpPr txBox="1"/>
          <p:nvPr/>
        </p:nvSpPr>
        <p:spPr>
          <a:xfrm>
            <a:off x="2115879" y="1686399"/>
            <a:ext cx="1856331" cy="523220"/>
          </a:xfrm>
          <a:prstGeom prst="rect">
            <a:avLst/>
          </a:prstGeom>
          <a:noFill/>
          <a:ln>
            <a:solidFill>
              <a:srgbClr val="C00000"/>
            </a:solidFill>
          </a:ln>
        </p:spPr>
        <p:txBody>
          <a:bodyPr wrap="square" rtlCol="0">
            <a:spAutoFit/>
          </a:bodyPr>
          <a:lstStyle/>
          <a:p>
            <a:pPr marL="91440" indent="-91440">
              <a:buFont typeface="Arial" panose="020B0604020202020204" pitchFamily="34" charset="0"/>
              <a:buChar char="•"/>
            </a:pPr>
            <a:r>
              <a:rPr lang="en-US" sz="1400" dirty="0"/>
              <a:t>Fastest growth industry in past years</a:t>
            </a:r>
          </a:p>
        </p:txBody>
      </p:sp>
      <p:cxnSp>
        <p:nvCxnSpPr>
          <p:cNvPr id="9" name="Connector: Elbow 8">
            <a:extLst>
              <a:ext uri="{FF2B5EF4-FFF2-40B4-BE49-F238E27FC236}">
                <a16:creationId xmlns:a16="http://schemas.microsoft.com/office/drawing/2014/main" id="{6A0F0D44-E0C8-4E96-9A25-52D929DC9325}"/>
              </a:ext>
            </a:extLst>
          </p:cNvPr>
          <p:cNvCxnSpPr>
            <a:cxnSpLocks/>
            <a:stCxn id="4" idx="2"/>
            <a:endCxn id="7" idx="1"/>
          </p:cNvCxnSpPr>
          <p:nvPr/>
        </p:nvCxnSpPr>
        <p:spPr>
          <a:xfrm rot="16200000" flipH="1">
            <a:off x="1247267" y="1948642"/>
            <a:ext cx="664414" cy="927287"/>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or: Elbow 13">
            <a:extLst>
              <a:ext uri="{FF2B5EF4-FFF2-40B4-BE49-F238E27FC236}">
                <a16:creationId xmlns:a16="http://schemas.microsoft.com/office/drawing/2014/main" id="{C55BC26E-700A-4D18-B852-3A7F45A3CDD4}"/>
              </a:ext>
            </a:extLst>
          </p:cNvPr>
          <p:cNvCxnSpPr>
            <a:cxnSpLocks/>
            <a:stCxn id="7" idx="3"/>
            <a:endCxn id="16" idx="2"/>
          </p:cNvCxnSpPr>
          <p:nvPr/>
        </p:nvCxnSpPr>
        <p:spPr>
          <a:xfrm flipV="1">
            <a:off x="3646968" y="2680958"/>
            <a:ext cx="183042" cy="63535"/>
          </a:xfrm>
          <a:prstGeom prst="bentConnector3">
            <a:avLst>
              <a:gd name="adj1" fmla="val 50000"/>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E7FA8894-76C6-40B1-9AD1-9FA51D848603}"/>
              </a:ext>
            </a:extLst>
          </p:cNvPr>
          <p:cNvSpPr/>
          <p:nvPr/>
        </p:nvSpPr>
        <p:spPr>
          <a:xfrm>
            <a:off x="3830010" y="2467137"/>
            <a:ext cx="1107749" cy="427642"/>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Portfolio</a:t>
            </a:r>
          </a:p>
        </p:txBody>
      </p:sp>
      <p:sp>
        <p:nvSpPr>
          <p:cNvPr id="18" name="Sun 17">
            <a:extLst>
              <a:ext uri="{FF2B5EF4-FFF2-40B4-BE49-F238E27FC236}">
                <a16:creationId xmlns:a16="http://schemas.microsoft.com/office/drawing/2014/main" id="{9DA19C3E-FB46-4532-B9AB-DC9AA526AE09}"/>
              </a:ext>
            </a:extLst>
          </p:cNvPr>
          <p:cNvSpPr/>
          <p:nvPr/>
        </p:nvSpPr>
        <p:spPr>
          <a:xfrm>
            <a:off x="7037265" y="1941183"/>
            <a:ext cx="2136531" cy="1447696"/>
          </a:xfrm>
          <a:prstGeom prst="su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AI Engine</a:t>
            </a:r>
          </a:p>
        </p:txBody>
      </p:sp>
      <p:cxnSp>
        <p:nvCxnSpPr>
          <p:cNvPr id="20" name="Connector: Elbow 19">
            <a:extLst>
              <a:ext uri="{FF2B5EF4-FFF2-40B4-BE49-F238E27FC236}">
                <a16:creationId xmlns:a16="http://schemas.microsoft.com/office/drawing/2014/main" id="{AA156EE2-3779-40FE-ADC4-EE5BD7B49DAF}"/>
              </a:ext>
            </a:extLst>
          </p:cNvPr>
          <p:cNvCxnSpPr>
            <a:cxnSpLocks/>
            <a:stCxn id="19" idx="3"/>
          </p:cNvCxnSpPr>
          <p:nvPr/>
        </p:nvCxnSpPr>
        <p:spPr>
          <a:xfrm flipV="1">
            <a:off x="5154737" y="3183089"/>
            <a:ext cx="2238343" cy="171288"/>
          </a:xfrm>
          <a:prstGeom prst="bentConnector3">
            <a:avLst>
              <a:gd name="adj1" fmla="val 50000"/>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485BF016-0D5E-429E-9029-D6A9CC4EB86E}"/>
              </a:ext>
            </a:extLst>
          </p:cNvPr>
          <p:cNvCxnSpPr>
            <a:cxnSpLocks/>
          </p:cNvCxnSpPr>
          <p:nvPr/>
        </p:nvCxnSpPr>
        <p:spPr>
          <a:xfrm>
            <a:off x="3914337" y="1990145"/>
            <a:ext cx="3454088" cy="182234"/>
          </a:xfrm>
          <a:prstGeom prst="bentConnector3">
            <a:avLst>
              <a:gd name="adj1" fmla="val 49309"/>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B1085F19-1880-4886-BA84-BEEA05FDBD11}"/>
              </a:ext>
            </a:extLst>
          </p:cNvPr>
          <p:cNvCxnSpPr>
            <a:cxnSpLocks/>
            <a:stCxn id="16" idx="6"/>
          </p:cNvCxnSpPr>
          <p:nvPr/>
        </p:nvCxnSpPr>
        <p:spPr>
          <a:xfrm flipV="1">
            <a:off x="4937759" y="2649104"/>
            <a:ext cx="2196137" cy="31854"/>
          </a:xfrm>
          <a:prstGeom prst="bentConnector3">
            <a:avLst>
              <a:gd name="adj1" fmla="val 50000"/>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nector: Elbow 40">
            <a:extLst>
              <a:ext uri="{FF2B5EF4-FFF2-40B4-BE49-F238E27FC236}">
                <a16:creationId xmlns:a16="http://schemas.microsoft.com/office/drawing/2014/main" id="{881C30AF-45BD-44F1-9211-AA26F498CC36}"/>
              </a:ext>
            </a:extLst>
          </p:cNvPr>
          <p:cNvCxnSpPr>
            <a:cxnSpLocks/>
            <a:stCxn id="10" idx="3"/>
            <a:endCxn id="18" idx="0"/>
          </p:cNvCxnSpPr>
          <p:nvPr/>
        </p:nvCxnSpPr>
        <p:spPr>
          <a:xfrm>
            <a:off x="6747165" y="1806967"/>
            <a:ext cx="1358366" cy="134216"/>
          </a:xfrm>
          <a:prstGeom prst="bent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itle 1">
            <a:extLst>
              <a:ext uri="{FF2B5EF4-FFF2-40B4-BE49-F238E27FC236}">
                <a16:creationId xmlns:a16="http://schemas.microsoft.com/office/drawing/2014/main" id="{E71E905F-100D-4359-9F58-F5DB7CE118D2}"/>
              </a:ext>
            </a:extLst>
          </p:cNvPr>
          <p:cNvSpPr txBox="1">
            <a:spLocks/>
          </p:cNvSpPr>
          <p:nvPr/>
        </p:nvSpPr>
        <p:spPr>
          <a:xfrm>
            <a:off x="838200" y="301327"/>
            <a:ext cx="10515600" cy="473075"/>
          </a:xfrm>
          <a:prstGeom prst="rect">
            <a:avLst/>
          </a:prstGeom>
        </p:spPr>
        <p:txBody>
          <a:bodyPr vert="horz" lIns="91440" tIns="45720" rIns="91440" bIns="45720" rtlCol="0" anchor="ctr">
            <a:normAutofit fontScale="92500" lnSpcReduction="10000"/>
          </a:bodyPr>
          <a:lstStyle>
            <a:lvl1pPr>
              <a:lnSpc>
                <a:spcPct val="90000"/>
              </a:lnSpc>
              <a:spcBef>
                <a:spcPct val="0"/>
              </a:spcBef>
              <a:buNone/>
              <a:defRPr sz="3200" b="1">
                <a:latin typeface="+mj-lt"/>
                <a:ea typeface="+mj-ea"/>
                <a:cs typeface="+mj-cs"/>
              </a:defRPr>
            </a:lvl1pPr>
          </a:lstStyle>
          <a:p>
            <a:r>
              <a:rPr lang="en-US" dirty="0"/>
              <a:t>Logical flow of stock selection</a:t>
            </a:r>
          </a:p>
        </p:txBody>
      </p:sp>
      <p:graphicFrame>
        <p:nvGraphicFramePr>
          <p:cNvPr id="22" name="Diagram 21">
            <a:extLst>
              <a:ext uri="{FF2B5EF4-FFF2-40B4-BE49-F238E27FC236}">
                <a16:creationId xmlns:a16="http://schemas.microsoft.com/office/drawing/2014/main" id="{B9DF342A-C8A6-477F-81F2-41B59D29FF68}"/>
              </a:ext>
            </a:extLst>
          </p:cNvPr>
          <p:cNvGraphicFramePr/>
          <p:nvPr>
            <p:extLst>
              <p:ext uri="{D42A27DB-BD31-4B8C-83A1-F6EECF244321}">
                <p14:modId xmlns:p14="http://schemas.microsoft.com/office/powerpoint/2010/main" val="3857157328"/>
              </p:ext>
            </p:extLst>
          </p:nvPr>
        </p:nvGraphicFramePr>
        <p:xfrm>
          <a:off x="379063" y="900749"/>
          <a:ext cx="10359821" cy="5810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0" name="Table 12">
            <a:extLst>
              <a:ext uri="{FF2B5EF4-FFF2-40B4-BE49-F238E27FC236}">
                <a16:creationId xmlns:a16="http://schemas.microsoft.com/office/drawing/2014/main" id="{5255E2BF-9E96-4498-A8D7-ABAD70A3B4A8}"/>
              </a:ext>
            </a:extLst>
          </p:cNvPr>
          <p:cNvGraphicFramePr>
            <a:graphicFrameLocks noGrp="1"/>
          </p:cNvGraphicFramePr>
          <p:nvPr>
            <p:extLst>
              <p:ext uri="{D42A27DB-BD31-4B8C-83A1-F6EECF244321}">
                <p14:modId xmlns:p14="http://schemas.microsoft.com/office/powerpoint/2010/main" val="766477226"/>
              </p:ext>
            </p:extLst>
          </p:nvPr>
        </p:nvGraphicFramePr>
        <p:xfrm>
          <a:off x="6100476" y="1540267"/>
          <a:ext cx="646689" cy="533400"/>
        </p:xfrm>
        <a:graphic>
          <a:graphicData uri="http://schemas.openxmlformats.org/drawingml/2006/table">
            <a:tbl>
              <a:tblPr firstRow="1" bandRow="1">
                <a:tableStyleId>{5C22544A-7EE6-4342-B048-85BDC9FD1C3A}</a:tableStyleId>
              </a:tblPr>
              <a:tblGrid>
                <a:gridCol w="646689">
                  <a:extLst>
                    <a:ext uri="{9D8B030D-6E8A-4147-A177-3AD203B41FA5}">
                      <a16:colId xmlns:a16="http://schemas.microsoft.com/office/drawing/2014/main" val="1550132092"/>
                    </a:ext>
                  </a:extLst>
                </a:gridCol>
              </a:tblGrid>
              <a:tr h="243990">
                <a:tc>
                  <a:txBody>
                    <a:bodyPr/>
                    <a:lstStyle/>
                    <a:p>
                      <a:r>
                        <a:rPr lang="en-US" sz="1200" b="1" dirty="0"/>
                        <a:t> YEAR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18799158"/>
                  </a:ext>
                </a:extLst>
              </a:tr>
              <a:tr h="230435">
                <a:tc>
                  <a:txBody>
                    <a:bodyPr/>
                    <a:lstStyle/>
                    <a:p>
                      <a:pPr algn="ctr"/>
                      <a:r>
                        <a:rPr lang="en-US" sz="1100" b="0" dirty="0"/>
                        <a:t>5,10,15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7290037"/>
                  </a:ext>
                </a:extLst>
              </a:tr>
            </a:tbl>
          </a:graphicData>
        </a:graphic>
      </p:graphicFrame>
      <p:grpSp>
        <p:nvGrpSpPr>
          <p:cNvPr id="65" name="Group 64">
            <a:extLst>
              <a:ext uri="{FF2B5EF4-FFF2-40B4-BE49-F238E27FC236}">
                <a16:creationId xmlns:a16="http://schemas.microsoft.com/office/drawing/2014/main" id="{451FAE5A-C445-47DA-B7A9-1C2C45A3C43E}"/>
              </a:ext>
            </a:extLst>
          </p:cNvPr>
          <p:cNvGrpSpPr/>
          <p:nvPr/>
        </p:nvGrpSpPr>
        <p:grpSpPr>
          <a:xfrm>
            <a:off x="399258" y="1587710"/>
            <a:ext cx="1433146" cy="492369"/>
            <a:chOff x="394206" y="2265990"/>
            <a:chExt cx="1433146" cy="492369"/>
          </a:xfrm>
        </p:grpSpPr>
        <p:sp>
          <p:nvSpPr>
            <p:cNvPr id="4" name="Rectangle 3">
              <a:extLst>
                <a:ext uri="{FF2B5EF4-FFF2-40B4-BE49-F238E27FC236}">
                  <a16:creationId xmlns:a16="http://schemas.microsoft.com/office/drawing/2014/main" id="{EAB3DB82-2387-4463-A3C3-9892EBD4ABEB}"/>
                </a:ext>
              </a:extLst>
            </p:cNvPr>
            <p:cNvSpPr/>
            <p:nvPr/>
          </p:nvSpPr>
          <p:spPr>
            <a:xfrm>
              <a:off x="394206" y="2265990"/>
              <a:ext cx="1433146" cy="492369"/>
            </a:xfrm>
            <a:prstGeom prst="rect">
              <a:avLst/>
            </a:prstGeom>
            <a:solidFill>
              <a:schemeClr val="bg1"/>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Top Industries</a:t>
              </a:r>
            </a:p>
          </p:txBody>
        </p:sp>
        <p:sp>
          <p:nvSpPr>
            <p:cNvPr id="27" name="Oval 26">
              <a:extLst>
                <a:ext uri="{FF2B5EF4-FFF2-40B4-BE49-F238E27FC236}">
                  <a16:creationId xmlns:a16="http://schemas.microsoft.com/office/drawing/2014/main" id="{A4DE463B-1CEE-4366-9C16-200B59011A2F}"/>
                </a:ext>
              </a:extLst>
            </p:cNvPr>
            <p:cNvSpPr/>
            <p:nvPr/>
          </p:nvSpPr>
          <p:spPr>
            <a:xfrm>
              <a:off x="409418" y="2265990"/>
              <a:ext cx="192199" cy="17584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1</a:t>
              </a:r>
            </a:p>
          </p:txBody>
        </p:sp>
      </p:grpSp>
      <p:grpSp>
        <p:nvGrpSpPr>
          <p:cNvPr id="68" name="Group 67">
            <a:extLst>
              <a:ext uri="{FF2B5EF4-FFF2-40B4-BE49-F238E27FC236}">
                <a16:creationId xmlns:a16="http://schemas.microsoft.com/office/drawing/2014/main" id="{67964BFC-DFFF-40CB-95FD-2BDFCFA6A55F}"/>
              </a:ext>
            </a:extLst>
          </p:cNvPr>
          <p:cNvGrpSpPr/>
          <p:nvPr/>
        </p:nvGrpSpPr>
        <p:grpSpPr>
          <a:xfrm>
            <a:off x="2042384" y="2498308"/>
            <a:ext cx="1604584" cy="492369"/>
            <a:chOff x="1457238" y="3510599"/>
            <a:chExt cx="1666905" cy="492369"/>
          </a:xfrm>
        </p:grpSpPr>
        <p:sp>
          <p:nvSpPr>
            <p:cNvPr id="7" name="Rectangle 6">
              <a:extLst>
                <a:ext uri="{FF2B5EF4-FFF2-40B4-BE49-F238E27FC236}">
                  <a16:creationId xmlns:a16="http://schemas.microsoft.com/office/drawing/2014/main" id="{AE74460D-B310-4400-A2F9-853D1B8E20BE}"/>
                </a:ext>
              </a:extLst>
            </p:cNvPr>
            <p:cNvSpPr/>
            <p:nvPr/>
          </p:nvSpPr>
          <p:spPr>
            <a:xfrm>
              <a:off x="1458001" y="3510599"/>
              <a:ext cx="1666142" cy="492369"/>
            </a:xfrm>
            <a:prstGeom prst="rect">
              <a:avLst/>
            </a:prstGeom>
            <a:solidFill>
              <a:schemeClr val="bg1"/>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Top companies in the industries</a:t>
              </a:r>
            </a:p>
          </p:txBody>
        </p:sp>
        <p:sp>
          <p:nvSpPr>
            <p:cNvPr id="34" name="Oval 33">
              <a:extLst>
                <a:ext uri="{FF2B5EF4-FFF2-40B4-BE49-F238E27FC236}">
                  <a16:creationId xmlns:a16="http://schemas.microsoft.com/office/drawing/2014/main" id="{788B8418-063D-4735-AB01-3F963664B289}"/>
                </a:ext>
              </a:extLst>
            </p:cNvPr>
            <p:cNvSpPr/>
            <p:nvPr/>
          </p:nvSpPr>
          <p:spPr>
            <a:xfrm>
              <a:off x="1457238" y="3514220"/>
              <a:ext cx="147027" cy="175846"/>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2</a:t>
              </a:r>
            </a:p>
          </p:txBody>
        </p:sp>
      </p:grpSp>
      <p:grpSp>
        <p:nvGrpSpPr>
          <p:cNvPr id="69" name="Group 68">
            <a:extLst>
              <a:ext uri="{FF2B5EF4-FFF2-40B4-BE49-F238E27FC236}">
                <a16:creationId xmlns:a16="http://schemas.microsoft.com/office/drawing/2014/main" id="{2E93515F-42B3-4F18-9B36-BC970BD511FF}"/>
              </a:ext>
            </a:extLst>
          </p:cNvPr>
          <p:cNvGrpSpPr/>
          <p:nvPr/>
        </p:nvGrpSpPr>
        <p:grpSpPr>
          <a:xfrm>
            <a:off x="3884981" y="3140556"/>
            <a:ext cx="1269756" cy="427641"/>
            <a:chOff x="3118548" y="4513961"/>
            <a:chExt cx="1269756" cy="492369"/>
          </a:xfrm>
        </p:grpSpPr>
        <p:sp>
          <p:nvSpPr>
            <p:cNvPr id="19" name="Rectangle 18">
              <a:extLst>
                <a:ext uri="{FF2B5EF4-FFF2-40B4-BE49-F238E27FC236}">
                  <a16:creationId xmlns:a16="http://schemas.microsoft.com/office/drawing/2014/main" id="{C2349964-F9E8-4533-BF19-9006EA5515D8}"/>
                </a:ext>
              </a:extLst>
            </p:cNvPr>
            <p:cNvSpPr/>
            <p:nvPr/>
          </p:nvSpPr>
          <p:spPr>
            <a:xfrm>
              <a:off x="3118548" y="4513961"/>
              <a:ext cx="1269756" cy="492369"/>
            </a:xfrm>
            <a:prstGeom prst="rect">
              <a:avLst/>
            </a:prstGeom>
            <a:solidFill>
              <a:schemeClr val="bg1"/>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Investment amount</a:t>
              </a:r>
            </a:p>
          </p:txBody>
        </p:sp>
        <p:sp>
          <p:nvSpPr>
            <p:cNvPr id="37" name="Oval 36">
              <a:extLst>
                <a:ext uri="{FF2B5EF4-FFF2-40B4-BE49-F238E27FC236}">
                  <a16:creationId xmlns:a16="http://schemas.microsoft.com/office/drawing/2014/main" id="{5DF7F784-0CA2-42AB-AB8C-65293E250A00}"/>
                </a:ext>
              </a:extLst>
            </p:cNvPr>
            <p:cNvSpPr/>
            <p:nvPr/>
          </p:nvSpPr>
          <p:spPr>
            <a:xfrm>
              <a:off x="3147904" y="4513961"/>
              <a:ext cx="120162" cy="16119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3</a:t>
              </a:r>
            </a:p>
          </p:txBody>
        </p:sp>
      </p:grpSp>
      <p:sp>
        <p:nvSpPr>
          <p:cNvPr id="38" name="Oval 37">
            <a:extLst>
              <a:ext uri="{FF2B5EF4-FFF2-40B4-BE49-F238E27FC236}">
                <a16:creationId xmlns:a16="http://schemas.microsoft.com/office/drawing/2014/main" id="{221B3811-1844-4FCD-BF1E-F54C797D7C21}"/>
              </a:ext>
            </a:extLst>
          </p:cNvPr>
          <p:cNvSpPr/>
          <p:nvPr/>
        </p:nvSpPr>
        <p:spPr>
          <a:xfrm>
            <a:off x="6091524" y="1537740"/>
            <a:ext cx="156876" cy="15627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4</a:t>
            </a:r>
          </a:p>
        </p:txBody>
      </p:sp>
      <p:cxnSp>
        <p:nvCxnSpPr>
          <p:cNvPr id="44" name="Straight Arrow Connector 43">
            <a:extLst>
              <a:ext uri="{FF2B5EF4-FFF2-40B4-BE49-F238E27FC236}">
                <a16:creationId xmlns:a16="http://schemas.microsoft.com/office/drawing/2014/main" id="{6C3A8B28-9CA8-4D24-8C93-3A3BE582C5FC}"/>
              </a:ext>
            </a:extLst>
          </p:cNvPr>
          <p:cNvCxnSpPr>
            <a:cxnSpLocks/>
          </p:cNvCxnSpPr>
          <p:nvPr/>
        </p:nvCxnSpPr>
        <p:spPr>
          <a:xfrm>
            <a:off x="9350345" y="2657043"/>
            <a:ext cx="38907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3FBE9C65-AC70-40AB-B139-50F0426708DD}"/>
              </a:ext>
            </a:extLst>
          </p:cNvPr>
          <p:cNvSpPr/>
          <p:nvPr/>
        </p:nvSpPr>
        <p:spPr>
          <a:xfrm>
            <a:off x="9780459" y="2382905"/>
            <a:ext cx="671051" cy="557621"/>
          </a:xfrm>
          <a:prstGeom prst="rect">
            <a:avLst/>
          </a:prstGeom>
          <a:solidFill>
            <a:schemeClr val="bg1"/>
          </a:solid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solidFill>
                  <a:srgbClr val="FF0000"/>
                </a:solidFill>
              </a:rPr>
              <a:t>ROI</a:t>
            </a:r>
          </a:p>
        </p:txBody>
      </p:sp>
      <p:pic>
        <p:nvPicPr>
          <p:cNvPr id="3" name="Picture 2" descr="A screenshot of a cell phone&#10;&#10;Description automatically generated">
            <a:extLst>
              <a:ext uri="{FF2B5EF4-FFF2-40B4-BE49-F238E27FC236}">
                <a16:creationId xmlns:a16="http://schemas.microsoft.com/office/drawing/2014/main" id="{7BFC6FE6-1B93-4499-9970-AF3E7125799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93080" y="3790983"/>
            <a:ext cx="4729352" cy="2864993"/>
          </a:xfrm>
          <a:prstGeom prst="rect">
            <a:avLst/>
          </a:prstGeom>
        </p:spPr>
      </p:pic>
      <p:pic>
        <p:nvPicPr>
          <p:cNvPr id="13" name="Picture 12" descr="A screenshot of a social media post&#10;&#10;Description automatically generated">
            <a:extLst>
              <a:ext uri="{FF2B5EF4-FFF2-40B4-BE49-F238E27FC236}">
                <a16:creationId xmlns:a16="http://schemas.microsoft.com/office/drawing/2014/main" id="{BFF5116A-FD0B-4984-A26A-6717E2E4A7E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568" y="3886381"/>
            <a:ext cx="7064328" cy="2943043"/>
          </a:xfrm>
          <a:prstGeom prst="rect">
            <a:avLst/>
          </a:prstGeom>
        </p:spPr>
      </p:pic>
      <p:sp>
        <p:nvSpPr>
          <p:cNvPr id="79" name="Oval 78">
            <a:extLst>
              <a:ext uri="{FF2B5EF4-FFF2-40B4-BE49-F238E27FC236}">
                <a16:creationId xmlns:a16="http://schemas.microsoft.com/office/drawing/2014/main" id="{19AC991A-832B-4A98-A7FA-A1A00FC9C32A}"/>
              </a:ext>
            </a:extLst>
          </p:cNvPr>
          <p:cNvSpPr/>
          <p:nvPr/>
        </p:nvSpPr>
        <p:spPr>
          <a:xfrm>
            <a:off x="635442" y="965505"/>
            <a:ext cx="156876" cy="1565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1</a:t>
            </a:r>
          </a:p>
        </p:txBody>
      </p:sp>
      <p:sp>
        <p:nvSpPr>
          <p:cNvPr id="80" name="Oval 79">
            <a:extLst>
              <a:ext uri="{FF2B5EF4-FFF2-40B4-BE49-F238E27FC236}">
                <a16:creationId xmlns:a16="http://schemas.microsoft.com/office/drawing/2014/main" id="{A6EBE948-7202-4317-A7D5-2C856D0FF2C6}"/>
              </a:ext>
            </a:extLst>
          </p:cNvPr>
          <p:cNvSpPr/>
          <p:nvPr/>
        </p:nvSpPr>
        <p:spPr>
          <a:xfrm>
            <a:off x="2304553" y="956921"/>
            <a:ext cx="156876" cy="1565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2</a:t>
            </a:r>
          </a:p>
        </p:txBody>
      </p:sp>
      <p:sp>
        <p:nvSpPr>
          <p:cNvPr id="81" name="Oval 80">
            <a:extLst>
              <a:ext uri="{FF2B5EF4-FFF2-40B4-BE49-F238E27FC236}">
                <a16:creationId xmlns:a16="http://schemas.microsoft.com/office/drawing/2014/main" id="{FB57A42B-1CFE-4147-BC54-942DF065CABE}"/>
              </a:ext>
            </a:extLst>
          </p:cNvPr>
          <p:cNvSpPr/>
          <p:nvPr/>
        </p:nvSpPr>
        <p:spPr>
          <a:xfrm>
            <a:off x="3972210" y="939778"/>
            <a:ext cx="156876" cy="1565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3</a:t>
            </a:r>
          </a:p>
        </p:txBody>
      </p:sp>
      <p:sp>
        <p:nvSpPr>
          <p:cNvPr id="82" name="Oval 81">
            <a:extLst>
              <a:ext uri="{FF2B5EF4-FFF2-40B4-BE49-F238E27FC236}">
                <a16:creationId xmlns:a16="http://schemas.microsoft.com/office/drawing/2014/main" id="{4872FE1A-DAF6-46B5-BE77-DB6204F781FF}"/>
              </a:ext>
            </a:extLst>
          </p:cNvPr>
          <p:cNvSpPr/>
          <p:nvPr/>
        </p:nvSpPr>
        <p:spPr>
          <a:xfrm>
            <a:off x="5678129" y="939778"/>
            <a:ext cx="156876" cy="156593"/>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4</a:t>
            </a:r>
          </a:p>
        </p:txBody>
      </p:sp>
    </p:spTree>
    <p:extLst>
      <p:ext uri="{BB962C8B-B14F-4D97-AF65-F5344CB8AC3E}">
        <p14:creationId xmlns:p14="http://schemas.microsoft.com/office/powerpoint/2010/main" val="799898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3EE19-5C1A-4BC3-B6B9-915B82E38578}"/>
              </a:ext>
            </a:extLst>
          </p:cNvPr>
          <p:cNvSpPr>
            <a:spLocks noGrp="1"/>
          </p:cNvSpPr>
          <p:nvPr>
            <p:ph type="title"/>
          </p:nvPr>
        </p:nvSpPr>
        <p:spPr>
          <a:xfrm>
            <a:off x="838200" y="365125"/>
            <a:ext cx="10515600" cy="432317"/>
          </a:xfrm>
        </p:spPr>
        <p:txBody>
          <a:bodyPr vert="horz" lIns="91440" tIns="45720" rIns="91440" bIns="45720" rtlCol="0" anchor="ctr">
            <a:normAutofit fontScale="90000"/>
          </a:bodyPr>
          <a:lstStyle/>
          <a:p>
            <a:r>
              <a:rPr lang="en-US" sz="3200" b="1" dirty="0"/>
              <a:t>Why to consider our product &amp; service?</a:t>
            </a:r>
          </a:p>
        </p:txBody>
      </p:sp>
      <p:sp>
        <p:nvSpPr>
          <p:cNvPr id="3" name="Oval 2">
            <a:extLst>
              <a:ext uri="{FF2B5EF4-FFF2-40B4-BE49-F238E27FC236}">
                <a16:creationId xmlns:a16="http://schemas.microsoft.com/office/drawing/2014/main" id="{B8C6C6A4-6A45-4BD4-9E74-E4DD9F3AD707}"/>
              </a:ext>
            </a:extLst>
          </p:cNvPr>
          <p:cNvSpPr/>
          <p:nvPr/>
        </p:nvSpPr>
        <p:spPr>
          <a:xfrm>
            <a:off x="696259" y="2773106"/>
            <a:ext cx="2036191" cy="716312"/>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Full view of S&amp;P 500 Performance and sectors</a:t>
            </a:r>
          </a:p>
        </p:txBody>
      </p:sp>
      <p:sp>
        <p:nvSpPr>
          <p:cNvPr id="4" name="Oval 3">
            <a:extLst>
              <a:ext uri="{FF2B5EF4-FFF2-40B4-BE49-F238E27FC236}">
                <a16:creationId xmlns:a16="http://schemas.microsoft.com/office/drawing/2014/main" id="{4D32CA1C-082D-48F9-A5E5-AB62998F0F91}"/>
              </a:ext>
            </a:extLst>
          </p:cNvPr>
          <p:cNvSpPr/>
          <p:nvPr/>
        </p:nvSpPr>
        <p:spPr>
          <a:xfrm>
            <a:off x="805397" y="5885121"/>
            <a:ext cx="1882970" cy="607754"/>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Top Stocks performance in past years</a:t>
            </a:r>
          </a:p>
        </p:txBody>
      </p:sp>
      <p:sp>
        <p:nvSpPr>
          <p:cNvPr id="5" name="Oval 4">
            <a:extLst>
              <a:ext uri="{FF2B5EF4-FFF2-40B4-BE49-F238E27FC236}">
                <a16:creationId xmlns:a16="http://schemas.microsoft.com/office/drawing/2014/main" id="{2A3EB6C4-6D2C-426B-A9BF-06D1D48D1B94}"/>
              </a:ext>
            </a:extLst>
          </p:cNvPr>
          <p:cNvSpPr/>
          <p:nvPr/>
        </p:nvSpPr>
        <p:spPr>
          <a:xfrm>
            <a:off x="4784432" y="2833576"/>
            <a:ext cx="1882970" cy="595423"/>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Tool is easy to use</a:t>
            </a:r>
          </a:p>
        </p:txBody>
      </p:sp>
      <p:sp>
        <p:nvSpPr>
          <p:cNvPr id="6" name="Oval 5">
            <a:extLst>
              <a:ext uri="{FF2B5EF4-FFF2-40B4-BE49-F238E27FC236}">
                <a16:creationId xmlns:a16="http://schemas.microsoft.com/office/drawing/2014/main" id="{93BFB920-C0AD-49F5-9196-CBA95B463250}"/>
              </a:ext>
            </a:extLst>
          </p:cNvPr>
          <p:cNvSpPr/>
          <p:nvPr/>
        </p:nvSpPr>
        <p:spPr>
          <a:xfrm>
            <a:off x="4642336" y="5808996"/>
            <a:ext cx="2170337" cy="683879"/>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predictive investment return within few clicks.</a:t>
            </a:r>
          </a:p>
        </p:txBody>
      </p:sp>
      <p:sp>
        <p:nvSpPr>
          <p:cNvPr id="7" name="Oval 6">
            <a:extLst>
              <a:ext uri="{FF2B5EF4-FFF2-40B4-BE49-F238E27FC236}">
                <a16:creationId xmlns:a16="http://schemas.microsoft.com/office/drawing/2014/main" id="{DB929F2B-0D97-4ACB-8FD6-7F20484A5501}"/>
              </a:ext>
            </a:extLst>
          </p:cNvPr>
          <p:cNvSpPr/>
          <p:nvPr/>
        </p:nvSpPr>
        <p:spPr>
          <a:xfrm>
            <a:off x="8809019" y="2764172"/>
            <a:ext cx="2036191" cy="595424"/>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Link to research update</a:t>
            </a:r>
          </a:p>
        </p:txBody>
      </p:sp>
      <p:sp>
        <p:nvSpPr>
          <p:cNvPr id="8" name="Oval 7">
            <a:extLst>
              <a:ext uri="{FF2B5EF4-FFF2-40B4-BE49-F238E27FC236}">
                <a16:creationId xmlns:a16="http://schemas.microsoft.com/office/drawing/2014/main" id="{CC755295-1B95-4211-A08F-C6666E6C779E}"/>
              </a:ext>
            </a:extLst>
          </p:cNvPr>
          <p:cNvSpPr/>
          <p:nvPr/>
        </p:nvSpPr>
        <p:spPr>
          <a:xfrm>
            <a:off x="8809019" y="5763655"/>
            <a:ext cx="1876703" cy="65456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Safe and secure</a:t>
            </a:r>
          </a:p>
        </p:txBody>
      </p:sp>
      <p:pic>
        <p:nvPicPr>
          <p:cNvPr id="11" name="Picture 10">
            <a:extLst>
              <a:ext uri="{FF2B5EF4-FFF2-40B4-BE49-F238E27FC236}">
                <a16:creationId xmlns:a16="http://schemas.microsoft.com/office/drawing/2014/main" id="{30EC3ACB-3AC7-4B90-ACF4-1F8CC1C5E6D5}"/>
              </a:ext>
            </a:extLst>
          </p:cNvPr>
          <p:cNvPicPr>
            <a:picLocks noChangeAspect="1"/>
          </p:cNvPicPr>
          <p:nvPr/>
        </p:nvPicPr>
        <p:blipFill>
          <a:blip r:embed="rId2"/>
          <a:stretch>
            <a:fillRect/>
          </a:stretch>
        </p:blipFill>
        <p:spPr>
          <a:xfrm>
            <a:off x="4763607" y="4261958"/>
            <a:ext cx="1876704" cy="1547038"/>
          </a:xfrm>
          <a:prstGeom prst="rect">
            <a:avLst/>
          </a:prstGeom>
        </p:spPr>
      </p:pic>
      <p:pic>
        <p:nvPicPr>
          <p:cNvPr id="13" name="Picture 12">
            <a:extLst>
              <a:ext uri="{FF2B5EF4-FFF2-40B4-BE49-F238E27FC236}">
                <a16:creationId xmlns:a16="http://schemas.microsoft.com/office/drawing/2014/main" id="{E0447804-6C17-4FAC-A046-304D114B83CF}"/>
              </a:ext>
            </a:extLst>
          </p:cNvPr>
          <p:cNvPicPr>
            <a:picLocks noChangeAspect="1"/>
          </p:cNvPicPr>
          <p:nvPr/>
        </p:nvPicPr>
        <p:blipFill>
          <a:blip r:embed="rId3"/>
          <a:stretch>
            <a:fillRect/>
          </a:stretch>
        </p:blipFill>
        <p:spPr>
          <a:xfrm>
            <a:off x="4700701" y="1265479"/>
            <a:ext cx="2050428" cy="1443923"/>
          </a:xfrm>
          <a:prstGeom prst="rect">
            <a:avLst/>
          </a:prstGeom>
        </p:spPr>
      </p:pic>
      <p:pic>
        <p:nvPicPr>
          <p:cNvPr id="14" name="Picture 13">
            <a:extLst>
              <a:ext uri="{FF2B5EF4-FFF2-40B4-BE49-F238E27FC236}">
                <a16:creationId xmlns:a16="http://schemas.microsoft.com/office/drawing/2014/main" id="{73220BAB-7E46-4B50-925B-1A22918A7914}"/>
              </a:ext>
            </a:extLst>
          </p:cNvPr>
          <p:cNvPicPr>
            <a:picLocks noChangeAspect="1"/>
          </p:cNvPicPr>
          <p:nvPr/>
        </p:nvPicPr>
        <p:blipFill>
          <a:blip r:embed="rId4"/>
          <a:stretch>
            <a:fillRect/>
          </a:stretch>
        </p:blipFill>
        <p:spPr>
          <a:xfrm>
            <a:off x="759455" y="1329182"/>
            <a:ext cx="2126393" cy="1443924"/>
          </a:xfrm>
          <a:prstGeom prst="rect">
            <a:avLst/>
          </a:prstGeom>
        </p:spPr>
      </p:pic>
      <p:pic>
        <p:nvPicPr>
          <p:cNvPr id="15" name="Picture 14">
            <a:extLst>
              <a:ext uri="{FF2B5EF4-FFF2-40B4-BE49-F238E27FC236}">
                <a16:creationId xmlns:a16="http://schemas.microsoft.com/office/drawing/2014/main" id="{1197EF16-C354-40F2-B92D-8B16D5472EC6}"/>
              </a:ext>
            </a:extLst>
          </p:cNvPr>
          <p:cNvPicPr>
            <a:picLocks noChangeAspect="1"/>
          </p:cNvPicPr>
          <p:nvPr/>
        </p:nvPicPr>
        <p:blipFill>
          <a:blip r:embed="rId5"/>
          <a:stretch>
            <a:fillRect/>
          </a:stretch>
        </p:blipFill>
        <p:spPr>
          <a:xfrm>
            <a:off x="8809019" y="4524968"/>
            <a:ext cx="1876703" cy="1103885"/>
          </a:xfrm>
          <a:prstGeom prst="rect">
            <a:avLst/>
          </a:prstGeom>
        </p:spPr>
      </p:pic>
      <p:pic>
        <p:nvPicPr>
          <p:cNvPr id="17" name="Picture 16">
            <a:extLst>
              <a:ext uri="{FF2B5EF4-FFF2-40B4-BE49-F238E27FC236}">
                <a16:creationId xmlns:a16="http://schemas.microsoft.com/office/drawing/2014/main" id="{51541144-C5C5-45D3-AA75-401241B59C88}"/>
              </a:ext>
            </a:extLst>
          </p:cNvPr>
          <p:cNvPicPr>
            <a:picLocks noChangeAspect="1"/>
          </p:cNvPicPr>
          <p:nvPr/>
        </p:nvPicPr>
        <p:blipFill>
          <a:blip r:embed="rId6"/>
          <a:stretch>
            <a:fillRect/>
          </a:stretch>
        </p:blipFill>
        <p:spPr>
          <a:xfrm>
            <a:off x="8853925" y="1329182"/>
            <a:ext cx="1831798" cy="1380219"/>
          </a:xfrm>
          <a:prstGeom prst="rect">
            <a:avLst/>
          </a:prstGeom>
        </p:spPr>
      </p:pic>
      <p:pic>
        <p:nvPicPr>
          <p:cNvPr id="10" name="Picture 9">
            <a:extLst>
              <a:ext uri="{FF2B5EF4-FFF2-40B4-BE49-F238E27FC236}">
                <a16:creationId xmlns:a16="http://schemas.microsoft.com/office/drawing/2014/main" id="{4043DCF3-1C97-4F21-93C2-4D83AB29ABA0}"/>
              </a:ext>
            </a:extLst>
          </p:cNvPr>
          <p:cNvPicPr>
            <a:picLocks noChangeAspect="1"/>
          </p:cNvPicPr>
          <p:nvPr/>
        </p:nvPicPr>
        <p:blipFill>
          <a:blip r:embed="rId7"/>
          <a:stretch>
            <a:fillRect/>
          </a:stretch>
        </p:blipFill>
        <p:spPr>
          <a:xfrm>
            <a:off x="683711" y="4761665"/>
            <a:ext cx="2277880" cy="990127"/>
          </a:xfrm>
          <a:prstGeom prst="rect">
            <a:avLst/>
          </a:prstGeom>
        </p:spPr>
      </p:pic>
    </p:spTree>
    <p:extLst>
      <p:ext uri="{BB962C8B-B14F-4D97-AF65-F5344CB8AC3E}">
        <p14:creationId xmlns:p14="http://schemas.microsoft.com/office/powerpoint/2010/main" val="31581323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DD2C6-F207-41AE-AD85-93A4E41AB6EB}"/>
              </a:ext>
            </a:extLst>
          </p:cNvPr>
          <p:cNvSpPr>
            <a:spLocks noGrp="1"/>
          </p:cNvSpPr>
          <p:nvPr>
            <p:ph type="title"/>
          </p:nvPr>
        </p:nvSpPr>
        <p:spPr>
          <a:xfrm>
            <a:off x="838200" y="365125"/>
            <a:ext cx="10515600" cy="672367"/>
          </a:xfrm>
        </p:spPr>
        <p:txBody>
          <a:bodyPr>
            <a:normAutofit/>
          </a:bodyPr>
          <a:lstStyle/>
          <a:p>
            <a:r>
              <a:rPr lang="en-US" sz="3200" dirty="0"/>
              <a:t>Agenda Outline</a:t>
            </a:r>
          </a:p>
        </p:txBody>
      </p:sp>
      <p:sp>
        <p:nvSpPr>
          <p:cNvPr id="3" name="Rectangle 2">
            <a:extLst>
              <a:ext uri="{FF2B5EF4-FFF2-40B4-BE49-F238E27FC236}">
                <a16:creationId xmlns:a16="http://schemas.microsoft.com/office/drawing/2014/main" id="{7928FC4E-034C-46C6-B742-7DE9CCBBFC32}"/>
              </a:ext>
            </a:extLst>
          </p:cNvPr>
          <p:cNvSpPr/>
          <p:nvPr/>
        </p:nvSpPr>
        <p:spPr>
          <a:xfrm>
            <a:off x="1002323" y="1758462"/>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85000"/>
                  </a:schemeClr>
                </a:solidFill>
              </a:rPr>
              <a:t>1</a:t>
            </a:r>
          </a:p>
        </p:txBody>
      </p:sp>
      <p:sp>
        <p:nvSpPr>
          <p:cNvPr id="5" name="TextBox 4">
            <a:extLst>
              <a:ext uri="{FF2B5EF4-FFF2-40B4-BE49-F238E27FC236}">
                <a16:creationId xmlns:a16="http://schemas.microsoft.com/office/drawing/2014/main" id="{DCCF7CA0-D82F-4F31-86BF-9F283F72ED57}"/>
              </a:ext>
            </a:extLst>
          </p:cNvPr>
          <p:cNvSpPr txBox="1"/>
          <p:nvPr/>
        </p:nvSpPr>
        <p:spPr>
          <a:xfrm>
            <a:off x="1617785" y="1846325"/>
            <a:ext cx="3710354" cy="369332"/>
          </a:xfrm>
          <a:prstGeom prst="rect">
            <a:avLst/>
          </a:prstGeom>
          <a:noFill/>
        </p:spPr>
        <p:txBody>
          <a:bodyPr wrap="square" rtlCol="0">
            <a:spAutoFit/>
          </a:bodyPr>
          <a:lstStyle/>
          <a:p>
            <a:r>
              <a:rPr lang="en-US" dirty="0">
                <a:solidFill>
                  <a:schemeClr val="bg1">
                    <a:lumMod val="85000"/>
                  </a:schemeClr>
                </a:solidFill>
              </a:rPr>
              <a:t>Overview of investing and investor</a:t>
            </a:r>
          </a:p>
        </p:txBody>
      </p:sp>
      <p:sp>
        <p:nvSpPr>
          <p:cNvPr id="6" name="Rectangle 5">
            <a:extLst>
              <a:ext uri="{FF2B5EF4-FFF2-40B4-BE49-F238E27FC236}">
                <a16:creationId xmlns:a16="http://schemas.microsoft.com/office/drawing/2014/main" id="{A4CD0AFF-EB8E-40BA-9C6A-D1FE96A06864}"/>
              </a:ext>
            </a:extLst>
          </p:cNvPr>
          <p:cNvSpPr/>
          <p:nvPr/>
        </p:nvSpPr>
        <p:spPr>
          <a:xfrm>
            <a:off x="996460" y="2368059"/>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85000"/>
                  </a:schemeClr>
                </a:solidFill>
              </a:rPr>
              <a:t>2</a:t>
            </a:r>
          </a:p>
        </p:txBody>
      </p:sp>
      <p:sp>
        <p:nvSpPr>
          <p:cNvPr id="7" name="TextBox 6">
            <a:extLst>
              <a:ext uri="{FF2B5EF4-FFF2-40B4-BE49-F238E27FC236}">
                <a16:creationId xmlns:a16="http://schemas.microsoft.com/office/drawing/2014/main" id="{E611C019-46B8-40DA-93B3-EDCEFFD7D63F}"/>
              </a:ext>
            </a:extLst>
          </p:cNvPr>
          <p:cNvSpPr txBox="1"/>
          <p:nvPr/>
        </p:nvSpPr>
        <p:spPr>
          <a:xfrm>
            <a:off x="1620714" y="2429546"/>
            <a:ext cx="3704498" cy="369332"/>
          </a:xfrm>
          <a:prstGeom prst="rect">
            <a:avLst/>
          </a:prstGeom>
          <a:noFill/>
        </p:spPr>
        <p:txBody>
          <a:bodyPr wrap="square" rtlCol="0">
            <a:spAutoFit/>
          </a:bodyPr>
          <a:lstStyle/>
          <a:p>
            <a:r>
              <a:rPr lang="en-US" dirty="0">
                <a:solidFill>
                  <a:schemeClr val="bg1">
                    <a:lumMod val="85000"/>
                  </a:schemeClr>
                </a:solidFill>
              </a:rPr>
              <a:t>Investment tool concept</a:t>
            </a:r>
          </a:p>
        </p:txBody>
      </p:sp>
      <p:sp>
        <p:nvSpPr>
          <p:cNvPr id="8" name="Rectangle 7">
            <a:extLst>
              <a:ext uri="{FF2B5EF4-FFF2-40B4-BE49-F238E27FC236}">
                <a16:creationId xmlns:a16="http://schemas.microsoft.com/office/drawing/2014/main" id="{9E552B27-771E-4440-93AD-C4417592288C}"/>
              </a:ext>
            </a:extLst>
          </p:cNvPr>
          <p:cNvSpPr/>
          <p:nvPr/>
        </p:nvSpPr>
        <p:spPr>
          <a:xfrm>
            <a:off x="990604" y="3012828"/>
            <a:ext cx="237392" cy="4961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3</a:t>
            </a:r>
          </a:p>
        </p:txBody>
      </p:sp>
      <p:sp>
        <p:nvSpPr>
          <p:cNvPr id="9" name="TextBox 8">
            <a:extLst>
              <a:ext uri="{FF2B5EF4-FFF2-40B4-BE49-F238E27FC236}">
                <a16:creationId xmlns:a16="http://schemas.microsoft.com/office/drawing/2014/main" id="{F70C8B77-4EA5-41A4-94BC-A688BB11EAC0}"/>
              </a:ext>
            </a:extLst>
          </p:cNvPr>
          <p:cNvSpPr txBox="1"/>
          <p:nvPr/>
        </p:nvSpPr>
        <p:spPr>
          <a:xfrm>
            <a:off x="1614858" y="3091899"/>
            <a:ext cx="3710354" cy="369332"/>
          </a:xfrm>
          <a:prstGeom prst="rect">
            <a:avLst/>
          </a:prstGeom>
          <a:noFill/>
        </p:spPr>
        <p:txBody>
          <a:bodyPr wrap="square" rtlCol="0">
            <a:spAutoFit/>
          </a:bodyPr>
          <a:lstStyle/>
          <a:p>
            <a:r>
              <a:rPr lang="en-US" b="1" dirty="0"/>
              <a:t>How the tool works</a:t>
            </a:r>
          </a:p>
        </p:txBody>
      </p:sp>
      <p:pic>
        <p:nvPicPr>
          <p:cNvPr id="15" name="Picture 14" descr="A close up of a map&#10;&#10;Description automatically generated">
            <a:extLst>
              <a:ext uri="{FF2B5EF4-FFF2-40B4-BE49-F238E27FC236}">
                <a16:creationId xmlns:a16="http://schemas.microsoft.com/office/drawing/2014/main" id="{36CF23D9-1428-431A-8A45-2B9C206F7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7534" y="727787"/>
            <a:ext cx="5567149" cy="5346441"/>
          </a:xfrm>
          <a:prstGeom prst="rect">
            <a:avLst/>
          </a:prstGeom>
        </p:spPr>
      </p:pic>
    </p:spTree>
    <p:extLst>
      <p:ext uri="{BB962C8B-B14F-4D97-AF65-F5344CB8AC3E}">
        <p14:creationId xmlns:p14="http://schemas.microsoft.com/office/powerpoint/2010/main" val="16207216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1648</TotalTime>
  <Words>500</Words>
  <Application>Microsoft Office PowerPoint</Application>
  <PresentationFormat>Widescreen</PresentationFormat>
  <Paragraphs>95</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Impact</vt:lpstr>
      <vt:lpstr>Office Theme</vt:lpstr>
      <vt:lpstr>Return on Investment Portfolio Based On S&amp;P 500</vt:lpstr>
      <vt:lpstr>Agenda Outline</vt:lpstr>
      <vt:lpstr>Agenda Outline</vt:lpstr>
      <vt:lpstr>The reality checks of investing and investor</vt:lpstr>
      <vt:lpstr>Best sectors to invest for next decade – Technology enabler</vt:lpstr>
      <vt:lpstr>Agenda Outline</vt:lpstr>
      <vt:lpstr>PowerPoint Presentation</vt:lpstr>
      <vt:lpstr>Why to consider our product &amp; service?</vt:lpstr>
      <vt:lpstr>Agenda Outline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Return on Investment Portfolio Based On S&amp;P 500</dc:title>
  <dc:creator>Travis Le</dc:creator>
  <cp:lastModifiedBy>Travis Le</cp:lastModifiedBy>
  <cp:revision>13</cp:revision>
  <dcterms:created xsi:type="dcterms:W3CDTF">2020-07-08T03:40:00Z</dcterms:created>
  <dcterms:modified xsi:type="dcterms:W3CDTF">2020-07-11T19:22:32Z</dcterms:modified>
</cp:coreProperties>
</file>